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4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71" r:id="rId3"/>
    <p:sldId id="275" r:id="rId4"/>
    <p:sldId id="276" r:id="rId5"/>
    <p:sldId id="277" r:id="rId6"/>
    <p:sldId id="261" r:id="rId7"/>
    <p:sldId id="273" r:id="rId8"/>
    <p:sldId id="278" r:id="rId9"/>
    <p:sldId id="279" r:id="rId10"/>
    <p:sldId id="281" r:id="rId11"/>
    <p:sldId id="284" r:id="rId12"/>
    <p:sldId id="285" r:id="rId13"/>
    <p:sldId id="286" r:id="rId14"/>
    <p:sldId id="287" r:id="rId15"/>
    <p:sldId id="289" r:id="rId16"/>
    <p:sldId id="288" r:id="rId17"/>
  </p:sldIdLst>
  <p:sldSz cx="12192000" cy="6858000"/>
  <p:notesSz cx="6858000" cy="9144000"/>
  <p:embeddedFontLst>
    <p:embeddedFont>
      <p:font typeface="Abadi" panose="020B0604020104020204" pitchFamily="34" charset="0"/>
      <p:regular r:id="rId19"/>
    </p:embeddedFont>
    <p:embeddedFont>
      <p:font typeface="Cambria Math" panose="02040503050406030204" pitchFamily="18" charset="0"/>
      <p:regular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5CAB"/>
    <a:srgbClr val="0046A2"/>
    <a:srgbClr val="D1D1D1"/>
    <a:srgbClr val="F1BE29"/>
    <a:srgbClr val="7BC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>
      <p:cViewPr varScale="1">
        <p:scale>
          <a:sx n="154" d="100"/>
          <a:sy n="154" d="100"/>
        </p:scale>
        <p:origin x="534" y="132"/>
      </p:cViewPr>
      <p:guideLst>
        <p:guide pos="347"/>
        <p:guide orient="horz" pos="1344"/>
        <p:guide orient="horz" pos="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404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4001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:a16="http://schemas.microsoft.com/office/drawing/2014/main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:a16="http://schemas.microsoft.com/office/drawing/2014/main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:a16="http://schemas.microsoft.com/office/drawing/2014/main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badi" panose="020B0604020104020204" pitchFamily="34" charset="0"/>
                <a:ea typeface="Open Sans"/>
                <a:cs typeface="Abadi" panose="020B0604020104020204" pitchFamily="34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badi" panose="020B0604020104020204" pitchFamily="34" charset="0"/>
                <a:ea typeface="Open Sans"/>
                <a:cs typeface="Abadi" panose="020B0604020104020204" pitchFamily="34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дзаголовок и Сравнение" userDrawn="1">
  <p:cSld name="Подзаголовок и Сравнение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3;p17">
            <a:extLst>
              <a:ext uri="{FF2B5EF4-FFF2-40B4-BE49-F238E27FC236}">
                <a16:creationId xmlns:a16="http://schemas.microsoft.com/office/drawing/2014/main" id="{A3BCCEBD-8EA8-458F-9BC3-430C03DA2D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63245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Google Shape;47;p11">
            <a:extLst>
              <a:ext uri="{FF2B5EF4-FFF2-40B4-BE49-F238E27FC236}">
                <a16:creationId xmlns:a16="http://schemas.microsoft.com/office/drawing/2014/main" id="{BE73FDE2-AD6D-4536-979A-DFD5A5A120FB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558781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badi" panose="020B0604020104020204" pitchFamily="34" charset="0"/>
                <a:ea typeface="Open Sans"/>
                <a:cs typeface="Abadi" panose="020B0604020104020204" pitchFamily="34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9" name="Google Shape;48;p11">
            <a:extLst>
              <a:ext uri="{FF2B5EF4-FFF2-40B4-BE49-F238E27FC236}">
                <a16:creationId xmlns:a16="http://schemas.microsoft.com/office/drawing/2014/main" id="{CDC7DB9F-D126-4C0F-900F-3ED455B7D4B6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6241899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badi" panose="020B0604020104020204" pitchFamily="34" charset="0"/>
                <a:ea typeface="Open Sans"/>
                <a:cs typeface="Abadi" panose="020B0604020104020204" pitchFamily="34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30;p8">
            <a:extLst>
              <a:ext uri="{FF2B5EF4-FFF2-40B4-BE49-F238E27FC236}">
                <a16:creationId xmlns:a16="http://schemas.microsoft.com/office/drawing/2014/main" id="{0A0C615F-D144-44C1-91C6-0FB98026FAD0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badi" panose="020B0604020104020204" pitchFamily="34" charset="0"/>
                <a:ea typeface="Open Sans"/>
                <a:cs typeface="Abadi" panose="020B0604020104020204" pitchFamily="34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Подзаголовок слайда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:a16="http://schemas.microsoft.com/office/drawing/2014/main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:a16="http://schemas.microsoft.com/office/drawing/2014/main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badi" panose="020B0604020104020204" pitchFamily="34" charset="0"/>
                <a:ea typeface="Open Sans"/>
                <a:cs typeface="Abadi" panose="020B0604020104020204" pitchFamily="34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badi" panose="020B0604020104020204" pitchFamily="34" charset="0"/>
                <a:ea typeface="Open Sans"/>
                <a:cs typeface="Abadi" panose="020B0604020104020204" pitchFamily="34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 hasCustomPrompt="1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2700">
                <a:latin typeface="Abadi" panose="020B0604020202020204" pitchFamily="34" charset="0"/>
                <a:ea typeface="Open Sans"/>
                <a:cs typeface="Abadi" panose="020B0604020202020204" pitchFamily="34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Abadi" panose="020B0604020104020204" pitchFamily="34" charset="0"/>
                <a:cs typeface="Abadi" panose="020B0604020104020204" pitchFamily="34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Abadi" panose="020B0604020104020204" pitchFamily="34" charset="0"/>
                <a:ea typeface="Open Sans"/>
                <a:cs typeface="Abadi" panose="020B0604020104020204" pitchFamily="34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375ED264-9BE6-45D1-BEF5-3485B756C4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Abadi" panose="020B0604020202020204" pitchFamily="34" charset="0"/>
                <a:ea typeface="Open Sans"/>
                <a:cs typeface="Abadi" panose="020B0604020202020204" pitchFamily="34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Abadi" panose="020B0604020104020204" pitchFamily="34" charset="0"/>
                <a:cs typeface="Abadi" panose="020B0604020104020204" pitchFamily="34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badi" panose="020B0604020104020204" pitchFamily="34" charset="0"/>
                <a:ea typeface="Open Sans"/>
                <a:cs typeface="Abadi" panose="020B0604020104020204" pitchFamily="34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:a16="http://schemas.microsoft.com/office/drawing/2014/main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Abadi" panose="020B0604020202020204" pitchFamily="34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ALS Sector Bold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:a16="http://schemas.microsoft.com/office/drawing/2014/main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ALS Sector Regular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7" r:id="rId3"/>
    <p:sldLayoutId id="2147483658" r:id="rId4"/>
    <p:sldLayoutId id="2147483659" r:id="rId5"/>
    <p:sldLayoutId id="2147483661" r:id="rId6"/>
    <p:sldLayoutId id="2147483660" r:id="rId7"/>
    <p:sldLayoutId id="2147483662" r:id="rId8"/>
    <p:sldLayoutId id="2147483651" r:id="rId9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+mn-lt"/>
          <a:ea typeface="ALS Sector Regular" panose="02000000000000000000" pitchFamily="2" charset="0"/>
          <a:cs typeface="Abadi" panose="020B0604020104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drianbarburesearch.blogspot.com/p/image-denoising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4598A-8D69-4EDC-8A16-7BF4EA8474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Применение алгоритмов глубокого обучения к задачам шумопонижения изображений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C45695-17CA-4F1C-9AC0-19290977F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286" y="4363658"/>
            <a:ext cx="9119010" cy="874168"/>
          </a:xfrm>
        </p:spPr>
        <p:txBody>
          <a:bodyPr/>
          <a:lstStyle/>
          <a:p>
            <a:r>
              <a:rPr lang="ru-RU" dirty="0"/>
              <a:t>Лаврентьев Василий Юрьевич</a:t>
            </a:r>
            <a:endParaRPr lang="en-US" dirty="0">
              <a:latin typeface="Abadi" panose="020B06040201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2E8A5C6-F120-492A-B908-124489466D7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06357" y="1330759"/>
            <a:ext cx="11196533" cy="584686"/>
          </a:xfrm>
        </p:spPr>
        <p:txBody>
          <a:bodyPr>
            <a:normAutofit/>
          </a:bodyPr>
          <a:lstStyle/>
          <a:p>
            <a:r>
              <a:rPr lang="ru-RU" sz="2600" dirty="0"/>
              <a:t>Применение модельного шума к изображениям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Третий этап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44BD45-1DD9-4759-A146-2190D773F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473" y="1915445"/>
            <a:ext cx="8965293" cy="435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5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2E8A5C6-F120-492A-B908-124489466D7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06357" y="1330759"/>
            <a:ext cx="11196533" cy="584686"/>
          </a:xfrm>
        </p:spPr>
        <p:txBody>
          <a:bodyPr>
            <a:normAutofit/>
          </a:bodyPr>
          <a:lstStyle/>
          <a:p>
            <a:r>
              <a:rPr lang="ru-RU" sz="2600" dirty="0"/>
              <a:t>Итоговый результат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Третий этап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B1026F1-104B-40A1-AACE-2970104DA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53" y="1915445"/>
            <a:ext cx="6435895" cy="21295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085B29-F03E-44D0-BC5C-D303BBDFE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54" y="4085845"/>
            <a:ext cx="6435895" cy="212952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9A01B55-E534-46C7-B012-79719ED27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4334" y="1914482"/>
            <a:ext cx="4266061" cy="29001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F535390-0B63-4694-A371-E6A8F4089DF5}"/>
              </a:ext>
            </a:extLst>
          </p:cNvPr>
          <p:cNvSpPr txBox="1"/>
          <p:nvPr/>
        </p:nvSpPr>
        <p:spPr>
          <a:xfrm>
            <a:off x="7340082" y="5088294"/>
            <a:ext cx="4062808" cy="10618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300" dirty="0">
                <a:solidFill>
                  <a:schemeClr val="bg1"/>
                </a:solidFill>
                <a:latin typeface="+mn-lt"/>
              </a:rPr>
              <a:t>По завершении обучения:</a:t>
            </a:r>
          </a:p>
          <a:p>
            <a:r>
              <a:rPr lang="en-US" sz="2000" dirty="0">
                <a:solidFill>
                  <a:schemeClr val="bg1"/>
                </a:solidFill>
                <a:latin typeface="+mn-lt"/>
              </a:rPr>
              <a:t>PSNR 30.78, SSIM 0.917 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train/test</a:t>
            </a:r>
            <a:br>
              <a:rPr lang="en-US" sz="2000" dirty="0">
                <a:solidFill>
                  <a:schemeClr val="bg1"/>
                </a:solidFill>
                <a:latin typeface="+mn-lt"/>
              </a:rPr>
            </a:br>
            <a:r>
              <a:rPr lang="en-US" sz="2000" dirty="0">
                <a:solidFill>
                  <a:schemeClr val="bg1"/>
                </a:solidFill>
                <a:latin typeface="+mn-lt"/>
              </a:rPr>
              <a:t>PSNR 30.66, SSIM 0.915 </a:t>
            </a:r>
            <a:r>
              <a:rPr lang="en-US" sz="1800" dirty="0" err="1">
                <a:solidFill>
                  <a:schemeClr val="bg1"/>
                </a:solidFill>
                <a:latin typeface="+mn-lt"/>
              </a:rPr>
              <a:t>val</a:t>
            </a:r>
            <a:endParaRPr lang="ru-RU" sz="2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288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12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2E8A5C6-F120-492A-B908-124489466D7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06357" y="1330759"/>
            <a:ext cx="11196533" cy="584686"/>
          </a:xfrm>
        </p:spPr>
        <p:txBody>
          <a:bodyPr>
            <a:normAutofit/>
          </a:bodyPr>
          <a:lstStyle/>
          <a:p>
            <a:r>
              <a:rPr lang="en-US" sz="2600" dirty="0"/>
              <a:t>Canon EOS R (RAW, ISO 3200, ISO 10000)</a:t>
            </a:r>
            <a:endParaRPr lang="ru-RU" sz="2600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79" y="469293"/>
            <a:ext cx="8332515" cy="666000"/>
            <a:chOff x="1476753" y="349966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Проверка на реальных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51CC7B-2806-4E27-ADF4-7D5B22634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216" y="2110911"/>
            <a:ext cx="5251788" cy="409613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1FEC049-3823-4E7E-AD87-2D4753BA1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34" y="2059190"/>
            <a:ext cx="5424089" cy="419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1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13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2E8A5C6-F120-492A-B908-124489466D7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06357" y="1330759"/>
            <a:ext cx="11196533" cy="584686"/>
          </a:xfrm>
        </p:spPr>
        <p:txBody>
          <a:bodyPr>
            <a:normAutofit/>
          </a:bodyPr>
          <a:lstStyle/>
          <a:p>
            <a:r>
              <a:rPr lang="ru-RU" sz="2600" dirty="0"/>
              <a:t>Набор данных </a:t>
            </a:r>
            <a:r>
              <a:rPr lang="en-US" sz="2600" dirty="0"/>
              <a:t>RENOIR (Canon Ti3, Xiaomi Mi3)*</a:t>
            </a:r>
            <a:endParaRPr lang="ru-RU" sz="2600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79" y="469293"/>
            <a:ext cx="8332515" cy="666000"/>
            <a:chOff x="1476753" y="349966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Проверка на реальных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DBDAD1D-E7F5-493B-BC19-86AEA1DEF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09" y="1915445"/>
            <a:ext cx="5361452" cy="41432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0DE12FB-F93D-4B30-85E8-19922F9BC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392" y="1874693"/>
            <a:ext cx="5224002" cy="42247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9DFF47-1AC9-47FE-B3CE-0A12F6DF8515}"/>
              </a:ext>
            </a:extLst>
          </p:cNvPr>
          <p:cNvSpPr txBox="1"/>
          <p:nvPr/>
        </p:nvSpPr>
        <p:spPr>
          <a:xfrm>
            <a:off x="5654351" y="6164424"/>
            <a:ext cx="5846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 RENOIR - A dataset of digital camera images corrupted by real low-light noise. </a:t>
            </a:r>
            <a:r>
              <a:rPr lang="en-US" u="sng" dirty="0">
                <a:solidFill>
                  <a:srgbClr val="11111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https://adrianbarburesearch.blogspot.com/p/image-denoising.html</a:t>
            </a: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50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Итоги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14</a:t>
            </a:fld>
            <a:endParaRPr lang="ru-RU" dirty="0"/>
          </a:p>
        </p:txBody>
      </p:sp>
      <p:sp>
        <p:nvSpPr>
          <p:cNvPr id="11" name="Google Shape;125;p4">
            <a:extLst>
              <a:ext uri="{FF2B5EF4-FFF2-40B4-BE49-F238E27FC236}">
                <a16:creationId xmlns:a16="http://schemas.microsoft.com/office/drawing/2014/main" id="{60669A83-F90E-4A4C-BA00-13CC73D4042F}"/>
              </a:ext>
            </a:extLst>
          </p:cNvPr>
          <p:cNvSpPr/>
          <p:nvPr/>
        </p:nvSpPr>
        <p:spPr>
          <a:xfrm>
            <a:off x="1246414" y="1560067"/>
            <a:ext cx="339031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Лучшие результат на всех этапах: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rPr>
              <a:t>Red </a:t>
            </a:r>
            <a:r>
              <a:rPr lang="en-US" sz="1600" b="1" dirty="0" err="1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rPr>
              <a:t>dnCNN</a:t>
            </a:r>
            <a:endParaRPr sz="1600" dirty="0">
              <a:solidFill>
                <a:srgbClr val="262626"/>
              </a:solidFill>
              <a:latin typeface="Abadi" panose="020B0604020104020204" pitchFamily="34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066B2AF8-B3BB-4E6C-B4EF-BA91A7149C6E}"/>
              </a:ext>
            </a:extLst>
          </p:cNvPr>
          <p:cNvGrpSpPr/>
          <p:nvPr/>
        </p:nvGrpSpPr>
        <p:grpSpPr>
          <a:xfrm>
            <a:off x="558782" y="2489251"/>
            <a:ext cx="450202" cy="685765"/>
            <a:chOff x="623996" y="1592262"/>
            <a:chExt cx="333947" cy="508681"/>
          </a:xfrm>
        </p:grpSpPr>
        <p:cxnSp>
          <p:nvCxnSpPr>
            <p:cNvPr id="37" name="Google Shape;123;p4">
              <a:extLst>
                <a:ext uri="{FF2B5EF4-FFF2-40B4-BE49-F238E27FC236}">
                  <a16:creationId xmlns:a16="http://schemas.microsoft.com/office/drawing/2014/main" id="{B2BB743C-20D7-4E69-AAE1-54C42970370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" name="Google Shape;124;p4">
              <a:extLst>
                <a:ext uri="{FF2B5EF4-FFF2-40B4-BE49-F238E27FC236}">
                  <a16:creationId xmlns:a16="http://schemas.microsoft.com/office/drawing/2014/main" id="{A09E8948-234F-49EF-B8ED-B3C480E04917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" name="Google Shape;126;p4">
              <a:extLst>
                <a:ext uri="{FF2B5EF4-FFF2-40B4-BE49-F238E27FC236}">
                  <a16:creationId xmlns:a16="http://schemas.microsoft.com/office/drawing/2014/main" id="{DE776E1C-0C20-43D2-8A38-628879EB82A4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A61F8772-5670-475E-90AF-084D02A24E45}"/>
              </a:ext>
            </a:extLst>
          </p:cNvPr>
          <p:cNvGrpSpPr/>
          <p:nvPr/>
        </p:nvGrpSpPr>
        <p:grpSpPr>
          <a:xfrm>
            <a:off x="550291" y="3617505"/>
            <a:ext cx="450202" cy="996586"/>
            <a:chOff x="623996" y="1592262"/>
            <a:chExt cx="333947" cy="508681"/>
          </a:xfrm>
        </p:grpSpPr>
        <p:cxnSp>
          <p:nvCxnSpPr>
            <p:cNvPr id="41" name="Google Shape;123;p4">
              <a:extLst>
                <a:ext uri="{FF2B5EF4-FFF2-40B4-BE49-F238E27FC236}">
                  <a16:creationId xmlns:a16="http://schemas.microsoft.com/office/drawing/2014/main" id="{31FD4C9E-5F69-4810-A00B-E211610CB36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" name="Google Shape;124;p4">
              <a:extLst>
                <a:ext uri="{FF2B5EF4-FFF2-40B4-BE49-F238E27FC236}">
                  <a16:creationId xmlns:a16="http://schemas.microsoft.com/office/drawing/2014/main" id="{1B688AC3-F620-4E8E-B8F1-1B14FAE7C0C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" name="Google Shape;126;p4">
              <a:extLst>
                <a:ext uri="{FF2B5EF4-FFF2-40B4-BE49-F238E27FC236}">
                  <a16:creationId xmlns:a16="http://schemas.microsoft.com/office/drawing/2014/main" id="{87B9060E-A604-4528-B297-A9EBC00AAAD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2" name="Google Shape;125;p4">
            <a:extLst>
              <a:ext uri="{FF2B5EF4-FFF2-40B4-BE49-F238E27FC236}">
                <a16:creationId xmlns:a16="http://schemas.microsoft.com/office/drawing/2014/main" id="{B392D556-B476-4E1F-958C-31EE7B16300D}"/>
              </a:ext>
            </a:extLst>
          </p:cNvPr>
          <p:cNvSpPr/>
          <p:nvPr/>
        </p:nvSpPr>
        <p:spPr>
          <a:xfrm>
            <a:off x="1246414" y="2516407"/>
            <a:ext cx="322858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Построена модель реального шума</a:t>
            </a:r>
            <a:endParaRPr lang="ru-RU"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3" name="Google Shape;127;p4">
            <a:extLst>
              <a:ext uri="{FF2B5EF4-FFF2-40B4-BE49-F238E27FC236}">
                <a16:creationId xmlns:a16="http://schemas.microsoft.com/office/drawing/2014/main" id="{BCF65B5B-0337-4C73-B9BB-A05F6916D064}"/>
              </a:ext>
            </a:extLst>
          </p:cNvPr>
          <p:cNvSpPr/>
          <p:nvPr/>
        </p:nvSpPr>
        <p:spPr>
          <a:xfrm>
            <a:off x="843937" y="2739873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2</a:t>
            </a:r>
            <a:endParaRPr sz="3600" baseline="30000" dirty="0">
              <a:solidFill>
                <a:srgbClr val="065CAB"/>
              </a:solidFill>
              <a:latin typeface="Abadi" panose="020B0604020104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54" name="Google Shape;125;p4">
            <a:extLst>
              <a:ext uri="{FF2B5EF4-FFF2-40B4-BE49-F238E27FC236}">
                <a16:creationId xmlns:a16="http://schemas.microsoft.com/office/drawing/2014/main" id="{4BBDCECC-7AC6-4E39-B4A9-A7C1308CD1E4}"/>
              </a:ext>
            </a:extLst>
          </p:cNvPr>
          <p:cNvSpPr/>
          <p:nvPr/>
        </p:nvSpPr>
        <p:spPr>
          <a:xfrm>
            <a:off x="1212559" y="3699313"/>
            <a:ext cx="3262435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rPr>
              <a:t>Обучение сети на модели реального шума: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rPr>
              <a:t>SSIM 0.915</a:t>
            </a: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rPr>
              <a:t> на валидации</a:t>
            </a:r>
            <a:endParaRPr lang="ru-RU"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5" name="Google Shape;127;p4">
            <a:extLst>
              <a:ext uri="{FF2B5EF4-FFF2-40B4-BE49-F238E27FC236}">
                <a16:creationId xmlns:a16="http://schemas.microsoft.com/office/drawing/2014/main" id="{09A3BA78-83A5-439F-80AC-98893E52CA81}"/>
              </a:ext>
            </a:extLst>
          </p:cNvPr>
          <p:cNvSpPr/>
          <p:nvPr/>
        </p:nvSpPr>
        <p:spPr>
          <a:xfrm>
            <a:off x="842944" y="4023051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3</a:t>
            </a:r>
            <a:endParaRPr sz="3600" baseline="30000" dirty="0">
              <a:solidFill>
                <a:srgbClr val="065CAB"/>
              </a:solidFill>
              <a:latin typeface="Abadi" panose="020B0604020104020204" pitchFamily="34" charset="0"/>
              <a:ea typeface="Arial"/>
              <a:cs typeface="Arial"/>
              <a:sym typeface="Arial"/>
            </a:endParaRP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CEB208F7-621F-4826-AC02-D9ACF56C2556}"/>
              </a:ext>
            </a:extLst>
          </p:cNvPr>
          <p:cNvGrpSpPr/>
          <p:nvPr/>
        </p:nvGrpSpPr>
        <p:grpSpPr>
          <a:xfrm>
            <a:off x="558782" y="1503622"/>
            <a:ext cx="450202" cy="685765"/>
            <a:chOff x="623996" y="1592262"/>
            <a:chExt cx="333947" cy="508681"/>
          </a:xfrm>
        </p:grpSpPr>
        <p:cxnSp>
          <p:nvCxnSpPr>
            <p:cNvPr id="61" name="Google Shape;123;p4">
              <a:extLst>
                <a:ext uri="{FF2B5EF4-FFF2-40B4-BE49-F238E27FC236}">
                  <a16:creationId xmlns:a16="http://schemas.microsoft.com/office/drawing/2014/main" id="{C80DFF66-7760-463A-A6E3-7A4A06739A6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124;p4">
              <a:extLst>
                <a:ext uri="{FF2B5EF4-FFF2-40B4-BE49-F238E27FC236}">
                  <a16:creationId xmlns:a16="http://schemas.microsoft.com/office/drawing/2014/main" id="{537A8DBB-64CB-4C54-9816-C8AB9CEF9F83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126;p4">
              <a:extLst>
                <a:ext uri="{FF2B5EF4-FFF2-40B4-BE49-F238E27FC236}">
                  <a16:creationId xmlns:a16="http://schemas.microsoft.com/office/drawing/2014/main" id="{5EA94F71-5A4A-461B-84A6-89FA43FE7B61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4" name="Google Shape;127;p4">
            <a:extLst>
              <a:ext uri="{FF2B5EF4-FFF2-40B4-BE49-F238E27FC236}">
                <a16:creationId xmlns:a16="http://schemas.microsoft.com/office/drawing/2014/main" id="{52F47E68-BBBA-4D50-92F9-0A84552519B8}"/>
              </a:ext>
            </a:extLst>
          </p:cNvPr>
          <p:cNvSpPr/>
          <p:nvPr/>
        </p:nvSpPr>
        <p:spPr>
          <a:xfrm>
            <a:off x="843937" y="1754244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1</a:t>
            </a:r>
            <a:endParaRPr sz="3600" baseline="30000" dirty="0">
              <a:solidFill>
                <a:srgbClr val="065CAB"/>
              </a:solidFill>
              <a:latin typeface="Abadi" panose="020B0604020104020204" pitchFamily="34" charset="0"/>
              <a:ea typeface="Arial"/>
              <a:cs typeface="Arial"/>
              <a:sym typeface="Arial"/>
            </a:endParaRPr>
          </a:p>
        </p:txBody>
      </p: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228408BD-58D4-4E7C-A5AF-DE5FCC294EB8}"/>
              </a:ext>
            </a:extLst>
          </p:cNvPr>
          <p:cNvGrpSpPr/>
          <p:nvPr/>
        </p:nvGrpSpPr>
        <p:grpSpPr>
          <a:xfrm>
            <a:off x="558782" y="5125616"/>
            <a:ext cx="450202" cy="882139"/>
            <a:chOff x="623996" y="1592262"/>
            <a:chExt cx="333947" cy="508681"/>
          </a:xfrm>
        </p:grpSpPr>
        <p:cxnSp>
          <p:nvCxnSpPr>
            <p:cNvPr id="28" name="Google Shape;123;p4">
              <a:extLst>
                <a:ext uri="{FF2B5EF4-FFF2-40B4-BE49-F238E27FC236}">
                  <a16:creationId xmlns:a16="http://schemas.microsoft.com/office/drawing/2014/main" id="{E64CA79B-C35C-428A-A78A-FE53B40701A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" name="Google Shape;124;p4">
              <a:extLst>
                <a:ext uri="{FF2B5EF4-FFF2-40B4-BE49-F238E27FC236}">
                  <a16:creationId xmlns:a16="http://schemas.microsoft.com/office/drawing/2014/main" id="{D6D7771B-9945-48D3-AECB-521B4488F06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" name="Google Shape;126;p4">
              <a:extLst>
                <a:ext uri="{FF2B5EF4-FFF2-40B4-BE49-F238E27FC236}">
                  <a16:creationId xmlns:a16="http://schemas.microsoft.com/office/drawing/2014/main" id="{87AEF724-3BEE-499D-8CBF-9AA7381B631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1" name="Google Shape;125;p4">
            <a:extLst>
              <a:ext uri="{FF2B5EF4-FFF2-40B4-BE49-F238E27FC236}">
                <a16:creationId xmlns:a16="http://schemas.microsoft.com/office/drawing/2014/main" id="{6138D70B-3CF5-4532-AC7C-D88B3FDC939D}"/>
              </a:ext>
            </a:extLst>
          </p:cNvPr>
          <p:cNvSpPr/>
          <p:nvPr/>
        </p:nvSpPr>
        <p:spPr>
          <a:xfrm>
            <a:off x="1214084" y="5043635"/>
            <a:ext cx="3293239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rPr>
              <a:t>Хорошие результаты при применении к реальным данным: заметное снижение шумов без заметной потери детальности</a:t>
            </a:r>
            <a:endParaRPr lang="ru-RU"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32" name="Google Shape;127;p4">
            <a:extLst>
              <a:ext uri="{FF2B5EF4-FFF2-40B4-BE49-F238E27FC236}">
                <a16:creationId xmlns:a16="http://schemas.microsoft.com/office/drawing/2014/main" id="{20E9C88E-2D6A-48FB-82E8-A8C8EA88A108}"/>
              </a:ext>
            </a:extLst>
          </p:cNvPr>
          <p:cNvSpPr/>
          <p:nvPr/>
        </p:nvSpPr>
        <p:spPr>
          <a:xfrm>
            <a:off x="843937" y="5588444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Abadi" panose="020B0604020104020204" pitchFamily="34" charset="0"/>
              </a:rPr>
              <a:t>4</a:t>
            </a:r>
            <a:endParaRPr sz="3600" baseline="30000" dirty="0">
              <a:solidFill>
                <a:srgbClr val="065CAB"/>
              </a:solidFill>
              <a:latin typeface="Abadi" panose="020B0604020104020204" pitchFamily="34" charset="0"/>
              <a:ea typeface="Arial"/>
              <a:cs typeface="Arial"/>
              <a:sym typeface="Arial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DBBABF-30FA-4803-8633-B9083C092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838" y="1335535"/>
            <a:ext cx="4993791" cy="14947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89A71D1-45E1-4629-9E88-7B8354F33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838" y="2917374"/>
            <a:ext cx="5047763" cy="335376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FFB1211-A364-4626-B539-FEFBD0DA3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4098" y="1136118"/>
            <a:ext cx="1789252" cy="529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91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0AF5842-F74C-45FD-B160-D4BDA909BA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766623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9319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Три этапа работы: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</a:t>
            </a:fld>
            <a:endParaRPr lang="ru-RU" dirty="0"/>
          </a:p>
        </p:txBody>
      </p:sp>
      <p:sp>
        <p:nvSpPr>
          <p:cNvPr id="11" name="Google Shape;125;p4">
            <a:extLst>
              <a:ext uri="{FF2B5EF4-FFF2-40B4-BE49-F238E27FC236}">
                <a16:creationId xmlns:a16="http://schemas.microsoft.com/office/drawing/2014/main" id="{60669A83-F90E-4A4C-BA00-13CC73D4042F}"/>
              </a:ext>
            </a:extLst>
          </p:cNvPr>
          <p:cNvSpPr/>
          <p:nvPr/>
        </p:nvSpPr>
        <p:spPr>
          <a:xfrm>
            <a:off x="1246413" y="1560067"/>
            <a:ext cx="621790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Подбор архитектуры, подбор параметров, функции активации, функции потерь</a:t>
            </a:r>
            <a:endParaRPr sz="1600" dirty="0">
              <a:solidFill>
                <a:srgbClr val="262626"/>
              </a:solidFill>
              <a:latin typeface="Abadi" panose="020B0604020104020204" pitchFamily="34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Google Shape;149;p4">
                <a:extLst>
                  <a:ext uri="{FF2B5EF4-FFF2-40B4-BE49-F238E27FC236}">
                    <a16:creationId xmlns:a16="http://schemas.microsoft.com/office/drawing/2014/main" id="{E8524630-6F6B-4695-AB3F-DEBB05B7CD3C}"/>
                  </a:ext>
                </a:extLst>
              </p:cNvPr>
              <p:cNvSpPr txBox="1"/>
              <p:nvPr/>
            </p:nvSpPr>
            <p:spPr>
              <a:xfrm>
                <a:off x="8474033" y="1493010"/>
                <a:ext cx="3157806" cy="4586962"/>
              </a:xfrm>
              <a:prstGeom prst="rect">
                <a:avLst/>
              </a:prstGeom>
              <a:solidFill>
                <a:srgbClr val="F1BE29"/>
              </a:solidFill>
              <a:ln>
                <a:noFill/>
              </a:ln>
            </p:spPr>
            <p:txBody>
              <a:bodyPr spcFirstLastPara="1" wrap="square" lIns="76725" tIns="38350" rIns="76725" bIns="38350" anchor="t" anchorCtr="0">
                <a:noAutofit/>
              </a:bodyPr>
              <a:lstStyle/>
              <a:p>
                <a:pPr marL="0" marR="0" lvl="0" indent="0" algn="just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rial"/>
                  <a:buNone/>
                </a:pPr>
                <a:r>
                  <a:rPr lang="ru-RU" sz="1600" b="1" dirty="0">
                    <a:solidFill>
                      <a:schemeClr val="lt1"/>
                    </a:solidFill>
                    <a:latin typeface="+mn-lt"/>
                  </a:rPr>
                  <a:t>Архитектуры:</a:t>
                </a:r>
              </a:p>
              <a:p>
                <a:pPr marL="0" marR="0" lvl="0" indent="0" algn="just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rial"/>
                  <a:buNone/>
                </a:pPr>
                <a:endParaRPr lang="ru-RU" sz="1600" b="1" dirty="0">
                  <a:solidFill>
                    <a:schemeClr val="lt1"/>
                  </a:solidFill>
                  <a:latin typeface="+mn-lt"/>
                </a:endParaRPr>
              </a:p>
              <a:p>
                <a:pPr marL="285750" marR="0" lvl="0" indent="-285750" algn="just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Tx/>
                  <a:buChar char="-"/>
                </a:pPr>
                <a:r>
                  <a:rPr lang="ru-RU" sz="1600" b="1" dirty="0" err="1">
                    <a:solidFill>
                      <a:schemeClr val="lt1"/>
                    </a:solidFill>
                    <a:latin typeface="+mn-lt"/>
                  </a:rPr>
                  <a:t>Автоэнкодеры</a:t>
                </a:r>
                <a:endParaRPr lang="ru-RU" sz="1600" b="1" dirty="0">
                  <a:solidFill>
                    <a:schemeClr val="lt1"/>
                  </a:solidFill>
                  <a:latin typeface="+mn-lt"/>
                </a:endParaRPr>
              </a:p>
              <a:p>
                <a:pPr marL="285750" marR="0" lvl="0" indent="-285750" algn="just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Tx/>
                  <a:buChar char="-"/>
                </a:pPr>
                <a:r>
                  <a:rPr lang="en-US" sz="1600" b="1" dirty="0" err="1">
                    <a:solidFill>
                      <a:schemeClr val="lt1"/>
                    </a:solidFill>
                    <a:latin typeface="Abadi" panose="020B0604020104020204" pitchFamily="34" charset="0"/>
                  </a:rPr>
                  <a:t>dnCNN</a:t>
                </a:r>
                <a:endParaRPr lang="en-US" sz="1600" b="1" dirty="0">
                  <a:solidFill>
                    <a:schemeClr val="lt1"/>
                  </a:solidFill>
                  <a:latin typeface="Abadi" panose="020B0604020104020204" pitchFamily="34" charset="0"/>
                </a:endParaRPr>
              </a:p>
              <a:p>
                <a:pPr marL="285750" marR="0" lvl="0" indent="-285750" algn="just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Tx/>
                  <a:buChar char="-"/>
                </a:pPr>
                <a:r>
                  <a:rPr lang="en-US" sz="1600" b="1" dirty="0" err="1">
                    <a:solidFill>
                      <a:schemeClr val="lt1"/>
                    </a:solidFill>
                    <a:latin typeface="Abadi" panose="020B0604020104020204" pitchFamily="34" charset="0"/>
                  </a:rPr>
                  <a:t>Unet</a:t>
                </a:r>
                <a:endParaRPr lang="ru-RU" sz="1600" b="1" dirty="0">
                  <a:solidFill>
                    <a:schemeClr val="lt1"/>
                  </a:solidFill>
                  <a:latin typeface="+mn-lt"/>
                </a:endParaRPr>
              </a:p>
              <a:p>
                <a:pPr marL="285750" marR="0" lvl="0" indent="-285750" algn="just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Tx/>
                  <a:buChar char="-"/>
                </a:pPr>
                <a:endParaRPr lang="ru-RU" sz="1600" b="1" dirty="0">
                  <a:solidFill>
                    <a:schemeClr val="lt1"/>
                  </a:solidFill>
                  <a:latin typeface="+mn-lt"/>
                </a:endParaRPr>
              </a:p>
              <a:p>
                <a:pPr algn="just">
                  <a:lnSpc>
                    <a:spcPct val="90000"/>
                  </a:lnSpc>
                  <a:buClr>
                    <a:schemeClr val="lt1"/>
                  </a:buClr>
                  <a:buSzPts val="1400"/>
                </a:pPr>
                <a:r>
                  <a:rPr lang="ru-RU" sz="1600" b="1" dirty="0">
                    <a:solidFill>
                      <a:schemeClr val="lt1"/>
                    </a:solidFill>
                    <a:latin typeface="+mn-lt"/>
                  </a:rPr>
                  <a:t>Функции активации:</a:t>
                </a:r>
              </a:p>
              <a:p>
                <a:pPr marL="285750" indent="-285750" algn="just">
                  <a:lnSpc>
                    <a:spcPct val="90000"/>
                  </a:lnSpc>
                  <a:buClr>
                    <a:schemeClr val="lt1"/>
                  </a:buClr>
                  <a:buSzPts val="1400"/>
                  <a:buFontTx/>
                  <a:buChar char="-"/>
                </a:pPr>
                <a:r>
                  <a:rPr lang="en-US" sz="1600" b="1" dirty="0" err="1">
                    <a:solidFill>
                      <a:schemeClr val="lt1"/>
                    </a:solidFill>
                    <a:latin typeface="Abadi" panose="020B0604020104020204" pitchFamily="34" charset="0"/>
                  </a:rPr>
                  <a:t>Relu</a:t>
                </a:r>
                <a:endParaRPr lang="en-US" sz="1600" b="1" dirty="0">
                  <a:solidFill>
                    <a:schemeClr val="lt1"/>
                  </a:solidFill>
                  <a:latin typeface="Abadi" panose="020B0604020104020204" pitchFamily="34" charset="0"/>
                </a:endParaRPr>
              </a:p>
              <a:p>
                <a:pPr marL="285750" indent="-285750" algn="just">
                  <a:lnSpc>
                    <a:spcPct val="90000"/>
                  </a:lnSpc>
                  <a:buClr>
                    <a:schemeClr val="lt1"/>
                  </a:buClr>
                  <a:buSzPts val="1400"/>
                  <a:buFontTx/>
                  <a:buChar char="-"/>
                </a:pPr>
                <a:r>
                  <a:rPr lang="en-US" sz="1600" b="1" dirty="0" err="1">
                    <a:solidFill>
                      <a:schemeClr val="lt1"/>
                    </a:solidFill>
                    <a:latin typeface="Abadi" panose="020B0604020104020204" pitchFamily="34" charset="0"/>
                  </a:rPr>
                  <a:t>LeakyRelu</a:t>
                </a:r>
                <a:endParaRPr lang="en-US" sz="1600" b="1" dirty="0">
                  <a:solidFill>
                    <a:schemeClr val="lt1"/>
                  </a:solidFill>
                  <a:latin typeface="Abadi" panose="020B0604020104020204" pitchFamily="34" charset="0"/>
                </a:endParaRPr>
              </a:p>
              <a:p>
                <a:pPr marL="285750" indent="-285750" algn="just">
                  <a:lnSpc>
                    <a:spcPct val="90000"/>
                  </a:lnSpc>
                  <a:buClr>
                    <a:schemeClr val="lt1"/>
                  </a:buClr>
                  <a:buSzPts val="1400"/>
                  <a:buFontTx/>
                  <a:buChar char="-"/>
                </a:pPr>
                <a:r>
                  <a:rPr lang="en-US" sz="1600" b="1" dirty="0">
                    <a:solidFill>
                      <a:schemeClr val="lt1"/>
                    </a:solidFill>
                    <a:latin typeface="Abadi" panose="020B0604020104020204" pitchFamily="34" charset="0"/>
                  </a:rPr>
                  <a:t>Gelu</a:t>
                </a:r>
              </a:p>
              <a:p>
                <a:pPr marL="285750" indent="-285750" algn="just">
                  <a:lnSpc>
                    <a:spcPct val="90000"/>
                  </a:lnSpc>
                  <a:buClr>
                    <a:schemeClr val="lt1"/>
                  </a:buClr>
                  <a:buSzPts val="1400"/>
                  <a:buFontTx/>
                  <a:buChar char="-"/>
                </a:pPr>
                <a:endParaRPr lang="ru-RU" sz="1600" b="1" dirty="0">
                  <a:solidFill>
                    <a:schemeClr val="lt1"/>
                  </a:solidFill>
                  <a:latin typeface="+mn-lt"/>
                </a:endParaRPr>
              </a:p>
              <a:p>
                <a:pPr algn="just">
                  <a:lnSpc>
                    <a:spcPct val="90000"/>
                  </a:lnSpc>
                  <a:buClr>
                    <a:schemeClr val="lt1"/>
                  </a:buClr>
                  <a:buSzPts val="1400"/>
                </a:pPr>
                <a:r>
                  <a:rPr lang="ru-RU" sz="1600" b="1" dirty="0">
                    <a:solidFill>
                      <a:schemeClr val="lt1"/>
                    </a:solidFill>
                    <a:latin typeface="+mn-lt"/>
                  </a:rPr>
                  <a:t>Функции потерь:</a:t>
                </a:r>
              </a:p>
              <a:p>
                <a:pPr marL="285750" indent="-285750" algn="just">
                  <a:lnSpc>
                    <a:spcPct val="90000"/>
                  </a:lnSpc>
                  <a:buClr>
                    <a:schemeClr val="lt1"/>
                  </a:buClr>
                  <a:buSzPts val="1400"/>
                  <a:buFontTx/>
                  <a:buChar char="-"/>
                </a:pPr>
                <a:r>
                  <a:rPr lang="en-US" sz="1600" b="1" dirty="0">
                    <a:solidFill>
                      <a:schemeClr val="lt1"/>
                    </a:solidFill>
                    <a:latin typeface="Abadi" panose="020B0604020104020204" pitchFamily="34" charset="0"/>
                  </a:rPr>
                  <a:t>Mean Absolute Error</a:t>
                </a:r>
              </a:p>
              <a:p>
                <a:pPr marL="285750" indent="-285750" algn="just">
                  <a:lnSpc>
                    <a:spcPct val="90000"/>
                  </a:lnSpc>
                  <a:buClr>
                    <a:schemeClr val="lt1"/>
                  </a:buClr>
                  <a:buSzPts val="1400"/>
                  <a:buFontTx/>
                  <a:buChar char="-"/>
                </a:pPr>
                <a:r>
                  <a:rPr lang="en-US" sz="1600" b="1" dirty="0">
                    <a:solidFill>
                      <a:schemeClr val="lt1"/>
                    </a:solidFill>
                    <a:latin typeface="Abadi" panose="020B0604020104020204" pitchFamily="34" charset="0"/>
                  </a:rPr>
                  <a:t>Mean Square Error</a:t>
                </a:r>
              </a:p>
              <a:p>
                <a:pPr marL="285750" indent="-285750" algn="just">
                  <a:lnSpc>
                    <a:spcPct val="90000"/>
                  </a:lnSpc>
                  <a:buClr>
                    <a:schemeClr val="lt1"/>
                  </a:buClr>
                  <a:buSzPts val="1400"/>
                  <a:buFontTx/>
                  <a:buChar char="-"/>
                </a:pPr>
                <a:r>
                  <a:rPr lang="en-US" sz="1600" b="1" dirty="0">
                    <a:solidFill>
                      <a:schemeClr val="lt1"/>
                    </a:solidFill>
                    <a:latin typeface="Abadi" panose="020B0604020104020204" pitchFamily="34" charset="0"/>
                  </a:rPr>
                  <a:t>Mix SSIM_L2*:</a:t>
                </a:r>
              </a:p>
              <a:p>
                <a:pPr algn="just">
                  <a:lnSpc>
                    <a:spcPct val="90000"/>
                  </a:lnSpc>
                  <a:buClr>
                    <a:schemeClr val="lt1"/>
                  </a:buClr>
                  <a:buSzPts val="1400"/>
                </a:pPr>
                <a:endParaRPr lang="en-US" sz="1600" b="1" dirty="0">
                  <a:solidFill>
                    <a:schemeClr val="lt1"/>
                  </a:solidFill>
                  <a:latin typeface="Abadi" panose="020B0604020104020204" pitchFamily="34" charset="0"/>
                </a:endParaRPr>
              </a:p>
              <a:p>
                <a:pPr algn="just">
                  <a:lnSpc>
                    <a:spcPct val="90000"/>
                  </a:lnSpc>
                  <a:buClr>
                    <a:schemeClr val="lt1"/>
                  </a:buClr>
                  <a:buSzPts val="14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𝑆𝑆𝐼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𝑀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_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𝐿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2=(1−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𝑆𝑆𝐼𝑀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)+</m:t>
                      </m:r>
                      <m:r>
                        <a:rPr lang="ru-RU" sz="16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𝑀𝑆𝐸</m:t>
                      </m:r>
                    </m:oMath>
                  </m:oMathPara>
                </a14:m>
                <a:endParaRPr lang="ru-RU" sz="2000" dirty="0"/>
              </a:p>
              <a:p>
                <a:pPr algn="just">
                  <a:lnSpc>
                    <a:spcPct val="90000"/>
                  </a:lnSpc>
                  <a:buClr>
                    <a:schemeClr val="lt1"/>
                  </a:buClr>
                  <a:buSzPts val="1400"/>
                </a:pPr>
                <a:endParaRPr lang="ru-RU" sz="1600" b="1" dirty="0">
                  <a:solidFill>
                    <a:schemeClr val="lt1"/>
                  </a:solidFill>
                  <a:latin typeface="+mn-lt"/>
                </a:endParaRPr>
              </a:p>
              <a:p>
                <a:pPr algn="just">
                  <a:lnSpc>
                    <a:spcPct val="90000"/>
                  </a:lnSpc>
                  <a:buClr>
                    <a:schemeClr val="lt1"/>
                  </a:buClr>
                  <a:buSzPts val="1400"/>
                </a:pPr>
                <a:r>
                  <a:rPr lang="en-US" sz="1200" b="1" dirty="0">
                    <a:solidFill>
                      <a:schemeClr val="lt1"/>
                    </a:solidFill>
                    <a:latin typeface="Abadi" panose="020B0604020104020204" pitchFamily="34" charset="0"/>
                  </a:rPr>
                  <a:t>* H. Zhao, O. Gallo, I. </a:t>
                </a:r>
                <a:r>
                  <a:rPr lang="en-US" sz="1200" b="1" dirty="0" err="1">
                    <a:solidFill>
                      <a:schemeClr val="lt1"/>
                    </a:solidFill>
                    <a:latin typeface="Abadi" panose="020B0604020104020204" pitchFamily="34" charset="0"/>
                  </a:rPr>
                  <a:t>Frosio</a:t>
                </a:r>
                <a:r>
                  <a:rPr lang="en-US" sz="1200" b="1" dirty="0">
                    <a:solidFill>
                      <a:schemeClr val="lt1"/>
                    </a:solidFill>
                    <a:latin typeface="Abadi" panose="020B0604020104020204" pitchFamily="34" charset="0"/>
                  </a:rPr>
                  <a:t> and J. Kautz. Loss Functions for Image Restoration With Neural Networks. 2017</a:t>
                </a:r>
                <a:endParaRPr lang="ru-RU" sz="1200" b="1" dirty="0">
                  <a:solidFill>
                    <a:schemeClr val="lt1"/>
                  </a:solidFill>
                  <a:latin typeface="+mn-lt"/>
                </a:endParaRPr>
              </a:p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rial"/>
                  <a:buNone/>
                </a:pPr>
                <a:endParaRPr lang="ru-RU" sz="1600" b="1" dirty="0">
                  <a:solidFill>
                    <a:schemeClr val="lt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4" name="Google Shape;149;p4">
                <a:extLst>
                  <a:ext uri="{FF2B5EF4-FFF2-40B4-BE49-F238E27FC236}">
                    <a16:creationId xmlns:a16="http://schemas.microsoft.com/office/drawing/2014/main" id="{E8524630-6F6B-4695-AB3F-DEBB05B7C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033" y="1493010"/>
                <a:ext cx="3157806" cy="4586962"/>
              </a:xfrm>
              <a:prstGeom prst="rect">
                <a:avLst/>
              </a:prstGeom>
              <a:blipFill>
                <a:blip r:embed="rId2"/>
                <a:stretch>
                  <a:fillRect l="-1544" t="-1064" r="-5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066B2AF8-B3BB-4E6C-B4EF-BA91A7149C6E}"/>
              </a:ext>
            </a:extLst>
          </p:cNvPr>
          <p:cNvGrpSpPr/>
          <p:nvPr/>
        </p:nvGrpSpPr>
        <p:grpSpPr>
          <a:xfrm>
            <a:off x="558782" y="2489251"/>
            <a:ext cx="450202" cy="685765"/>
            <a:chOff x="623996" y="1592262"/>
            <a:chExt cx="333947" cy="508681"/>
          </a:xfrm>
        </p:grpSpPr>
        <p:cxnSp>
          <p:nvCxnSpPr>
            <p:cNvPr id="37" name="Google Shape;123;p4">
              <a:extLst>
                <a:ext uri="{FF2B5EF4-FFF2-40B4-BE49-F238E27FC236}">
                  <a16:creationId xmlns:a16="http://schemas.microsoft.com/office/drawing/2014/main" id="{B2BB743C-20D7-4E69-AAE1-54C42970370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" name="Google Shape;124;p4">
              <a:extLst>
                <a:ext uri="{FF2B5EF4-FFF2-40B4-BE49-F238E27FC236}">
                  <a16:creationId xmlns:a16="http://schemas.microsoft.com/office/drawing/2014/main" id="{A09E8948-234F-49EF-B8ED-B3C480E04917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" name="Google Shape;126;p4">
              <a:extLst>
                <a:ext uri="{FF2B5EF4-FFF2-40B4-BE49-F238E27FC236}">
                  <a16:creationId xmlns:a16="http://schemas.microsoft.com/office/drawing/2014/main" id="{DE776E1C-0C20-43D2-8A38-628879EB82A4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A61F8772-5670-475E-90AF-084D02A24E45}"/>
              </a:ext>
            </a:extLst>
          </p:cNvPr>
          <p:cNvGrpSpPr/>
          <p:nvPr/>
        </p:nvGrpSpPr>
        <p:grpSpPr>
          <a:xfrm>
            <a:off x="558782" y="3443265"/>
            <a:ext cx="450202" cy="685765"/>
            <a:chOff x="623996" y="1592262"/>
            <a:chExt cx="333947" cy="508681"/>
          </a:xfrm>
        </p:grpSpPr>
        <p:cxnSp>
          <p:nvCxnSpPr>
            <p:cNvPr id="41" name="Google Shape;123;p4">
              <a:extLst>
                <a:ext uri="{FF2B5EF4-FFF2-40B4-BE49-F238E27FC236}">
                  <a16:creationId xmlns:a16="http://schemas.microsoft.com/office/drawing/2014/main" id="{31FD4C9E-5F69-4810-A00B-E211610CB36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" name="Google Shape;124;p4">
              <a:extLst>
                <a:ext uri="{FF2B5EF4-FFF2-40B4-BE49-F238E27FC236}">
                  <a16:creationId xmlns:a16="http://schemas.microsoft.com/office/drawing/2014/main" id="{1B688AC3-F620-4E8E-B8F1-1B14FAE7C0C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" name="Google Shape;126;p4">
              <a:extLst>
                <a:ext uri="{FF2B5EF4-FFF2-40B4-BE49-F238E27FC236}">
                  <a16:creationId xmlns:a16="http://schemas.microsoft.com/office/drawing/2014/main" id="{87B9060E-A604-4528-B297-A9EBC00AAAD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2" name="Google Shape;125;p4">
            <a:extLst>
              <a:ext uri="{FF2B5EF4-FFF2-40B4-BE49-F238E27FC236}">
                <a16:creationId xmlns:a16="http://schemas.microsoft.com/office/drawing/2014/main" id="{B392D556-B476-4E1F-958C-31EE7B16300D}"/>
              </a:ext>
            </a:extLst>
          </p:cNvPr>
          <p:cNvSpPr/>
          <p:nvPr/>
        </p:nvSpPr>
        <p:spPr>
          <a:xfrm>
            <a:off x="1408143" y="2658429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Обучение каждой из сетей с подобранными параметрами</a:t>
            </a:r>
            <a:endParaRPr lang="ru-RU"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3" name="Google Shape;127;p4">
            <a:extLst>
              <a:ext uri="{FF2B5EF4-FFF2-40B4-BE49-F238E27FC236}">
                <a16:creationId xmlns:a16="http://schemas.microsoft.com/office/drawing/2014/main" id="{BCF65B5B-0337-4C73-B9BB-A05F6916D064}"/>
              </a:ext>
            </a:extLst>
          </p:cNvPr>
          <p:cNvSpPr/>
          <p:nvPr/>
        </p:nvSpPr>
        <p:spPr>
          <a:xfrm>
            <a:off x="843937" y="2739873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2</a:t>
            </a:r>
            <a:endParaRPr sz="3600" baseline="30000" dirty="0">
              <a:solidFill>
                <a:srgbClr val="065CAB"/>
              </a:solidFill>
              <a:latin typeface="Abadi" panose="020B0604020104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54" name="Google Shape;125;p4">
            <a:extLst>
              <a:ext uri="{FF2B5EF4-FFF2-40B4-BE49-F238E27FC236}">
                <a16:creationId xmlns:a16="http://schemas.microsoft.com/office/drawing/2014/main" id="{4BBDCECC-7AC6-4E39-B4A9-A7C1308CD1E4}"/>
              </a:ext>
            </a:extLst>
          </p:cNvPr>
          <p:cNvSpPr/>
          <p:nvPr/>
        </p:nvSpPr>
        <p:spPr>
          <a:xfrm>
            <a:off x="1374289" y="3493779"/>
            <a:ext cx="621790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Построение модели реального шума. Обучение сети на построенной модели</a:t>
            </a:r>
            <a:endParaRPr lang="ru-RU"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5" name="Google Shape;127;p4">
            <a:extLst>
              <a:ext uri="{FF2B5EF4-FFF2-40B4-BE49-F238E27FC236}">
                <a16:creationId xmlns:a16="http://schemas.microsoft.com/office/drawing/2014/main" id="{09A3BA78-83A5-439F-80AC-98893E52CA81}"/>
              </a:ext>
            </a:extLst>
          </p:cNvPr>
          <p:cNvSpPr/>
          <p:nvPr/>
        </p:nvSpPr>
        <p:spPr>
          <a:xfrm>
            <a:off x="843937" y="3709719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3</a:t>
            </a:r>
            <a:endParaRPr sz="3600" baseline="30000" dirty="0">
              <a:solidFill>
                <a:srgbClr val="065CAB"/>
              </a:solidFill>
              <a:latin typeface="Abadi" panose="020B0604020104020204" pitchFamily="34" charset="0"/>
              <a:ea typeface="Arial"/>
              <a:cs typeface="Arial"/>
              <a:sym typeface="Arial"/>
            </a:endParaRP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CEB208F7-621F-4826-AC02-D9ACF56C2556}"/>
              </a:ext>
            </a:extLst>
          </p:cNvPr>
          <p:cNvGrpSpPr/>
          <p:nvPr/>
        </p:nvGrpSpPr>
        <p:grpSpPr>
          <a:xfrm>
            <a:off x="558782" y="1503622"/>
            <a:ext cx="450202" cy="685765"/>
            <a:chOff x="623996" y="1592262"/>
            <a:chExt cx="333947" cy="508681"/>
          </a:xfrm>
        </p:grpSpPr>
        <p:cxnSp>
          <p:nvCxnSpPr>
            <p:cNvPr id="61" name="Google Shape;123;p4">
              <a:extLst>
                <a:ext uri="{FF2B5EF4-FFF2-40B4-BE49-F238E27FC236}">
                  <a16:creationId xmlns:a16="http://schemas.microsoft.com/office/drawing/2014/main" id="{C80DFF66-7760-463A-A6E3-7A4A06739A6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124;p4">
              <a:extLst>
                <a:ext uri="{FF2B5EF4-FFF2-40B4-BE49-F238E27FC236}">
                  <a16:creationId xmlns:a16="http://schemas.microsoft.com/office/drawing/2014/main" id="{537A8DBB-64CB-4C54-9816-C8AB9CEF9F83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126;p4">
              <a:extLst>
                <a:ext uri="{FF2B5EF4-FFF2-40B4-BE49-F238E27FC236}">
                  <a16:creationId xmlns:a16="http://schemas.microsoft.com/office/drawing/2014/main" id="{5EA94F71-5A4A-461B-84A6-89FA43FE7B61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4" name="Google Shape;127;p4">
            <a:extLst>
              <a:ext uri="{FF2B5EF4-FFF2-40B4-BE49-F238E27FC236}">
                <a16:creationId xmlns:a16="http://schemas.microsoft.com/office/drawing/2014/main" id="{52F47E68-BBBA-4D50-92F9-0A84552519B8}"/>
              </a:ext>
            </a:extLst>
          </p:cNvPr>
          <p:cNvSpPr/>
          <p:nvPr/>
        </p:nvSpPr>
        <p:spPr>
          <a:xfrm>
            <a:off x="843937" y="1754244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1</a:t>
            </a:r>
            <a:endParaRPr sz="3600" baseline="30000" dirty="0">
              <a:solidFill>
                <a:srgbClr val="065CAB"/>
              </a:solidFill>
              <a:latin typeface="Abadi" panose="020B0604020104020204" pitchFamily="34" charset="0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EB9BED5-7198-4872-8A37-7DFF061C33AC}"/>
                  </a:ext>
                </a:extLst>
              </p:cNvPr>
              <p:cNvSpPr txBox="1"/>
              <p:nvPr/>
            </p:nvSpPr>
            <p:spPr>
              <a:xfrm>
                <a:off x="558782" y="4389734"/>
                <a:ext cx="6444495" cy="2005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ru-RU" dirty="0">
                    <a:latin typeface="+mn-lt"/>
                  </a:rPr>
                  <a:t>Показатели оценки:</a:t>
                </a:r>
              </a:p>
              <a:p>
                <a:pPr algn="l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dirty="0">
                    <a:latin typeface="Abadi" panose="020B0604020104020204" pitchFamily="34" charset="0"/>
                  </a:rPr>
                  <a:t>PSNR – </a:t>
                </a:r>
                <a:r>
                  <a:rPr lang="ru-RU" dirty="0">
                    <a:latin typeface="+mn-lt"/>
                  </a:rPr>
                  <a:t>пиковое соотношение сигнал/шум</a:t>
                </a:r>
                <a:endParaRPr lang="en-US" dirty="0">
                  <a:latin typeface="Abadi" panose="020B0604020104020204" pitchFamily="34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1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𝑃𝑆𝑁𝑅</m:t>
                      </m:r>
                      <m:r>
                        <a:rPr lang="ru-RU" sz="11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=10</m:t>
                      </m:r>
                      <m:func>
                        <m:func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ru-RU" sz="1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ru-RU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ru-RU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11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𝑀𝐴𝑋</m:t>
                                  </m:r>
                                </m:e>
                                <m:sub>
                                  <m:r>
                                    <a:rPr lang="ru-RU" sz="11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𝐼</m:t>
                                  </m:r>
                                </m:sub>
                                <m:sup>
                                  <m:r>
                                    <a:rPr lang="ru-RU" sz="11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ru-RU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𝑀𝑆𝐸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ru-RU" dirty="0">
                  <a:latin typeface="+mn-lt"/>
                </a:endParaRPr>
              </a:p>
              <a:p>
                <a:pPr algn="l"/>
                <a:endParaRPr lang="en-US" dirty="0">
                  <a:latin typeface="Abadi" panose="020B0604020104020204" pitchFamily="34" charset="0"/>
                </a:endParaRPr>
              </a:p>
              <a:p>
                <a:pPr algn="l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dirty="0">
                    <a:latin typeface="Abadi" panose="020B0604020104020204" pitchFamily="34" charset="0"/>
                  </a:rPr>
                  <a:t>SSIM </a:t>
                </a:r>
                <a:r>
                  <a:rPr lang="ru-RU" dirty="0">
                    <a:latin typeface="+mn-lt"/>
                  </a:rPr>
                  <a:t>– индекс структурного сходства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𝑆𝑆𝐼𝑀</m:t>
                      </m:r>
                      <m:d>
                        <m:d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sz="11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1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1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(2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1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1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)(2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US" sz="11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1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1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1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1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)(</m:t>
                          </m:r>
                          <m:sSubSup>
                            <m:sSub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1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1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1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1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EB9BED5-7198-4872-8A37-7DFF061C3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782" y="4389734"/>
                <a:ext cx="6444495" cy="2005870"/>
              </a:xfrm>
              <a:prstGeom prst="rect">
                <a:avLst/>
              </a:prstGeom>
              <a:blipFill>
                <a:blip r:embed="rId3"/>
                <a:stretch>
                  <a:fillRect l="-284" t="-6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392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7923108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Результаты первого этапа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81FF3A4-2817-4CF8-8E4D-B66818B26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81" y="1353401"/>
            <a:ext cx="5359762" cy="17734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E0DD588-FBB9-4BC6-9B7F-02E8676FC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56" y="3124844"/>
            <a:ext cx="5397087" cy="17858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D6EC59D-18D4-4172-A1F3-E2A2B95F5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78" y="4773267"/>
            <a:ext cx="5461841" cy="1798411"/>
          </a:xfrm>
          <a:prstGeom prst="rect">
            <a:avLst/>
          </a:prstGeom>
        </p:spPr>
      </p:pic>
      <p:graphicFrame>
        <p:nvGraphicFramePr>
          <p:cNvPr id="21" name="Таблица 20">
            <a:extLst>
              <a:ext uri="{FF2B5EF4-FFF2-40B4-BE49-F238E27FC236}">
                <a16:creationId xmlns:a16="http://schemas.microsoft.com/office/drawing/2014/main" id="{007061BF-70C7-4D88-9A41-8A665219C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419031"/>
              </p:ext>
            </p:extLst>
          </p:nvPr>
        </p:nvGraphicFramePr>
        <p:xfrm>
          <a:off x="5899497" y="1353401"/>
          <a:ext cx="5956598" cy="52213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67834">
                  <a:extLst>
                    <a:ext uri="{9D8B030D-6E8A-4147-A177-3AD203B41FA5}">
                      <a16:colId xmlns:a16="http://schemas.microsoft.com/office/drawing/2014/main" val="3881910876"/>
                    </a:ext>
                  </a:extLst>
                </a:gridCol>
                <a:gridCol w="1113453">
                  <a:extLst>
                    <a:ext uri="{9D8B030D-6E8A-4147-A177-3AD203B41FA5}">
                      <a16:colId xmlns:a16="http://schemas.microsoft.com/office/drawing/2014/main" val="1635938415"/>
                    </a:ext>
                  </a:extLst>
                </a:gridCol>
                <a:gridCol w="1735064">
                  <a:extLst>
                    <a:ext uri="{9D8B030D-6E8A-4147-A177-3AD203B41FA5}">
                      <a16:colId xmlns:a16="http://schemas.microsoft.com/office/drawing/2014/main" val="1802928287"/>
                    </a:ext>
                  </a:extLst>
                </a:gridCol>
                <a:gridCol w="535385">
                  <a:extLst>
                    <a:ext uri="{9D8B030D-6E8A-4147-A177-3AD203B41FA5}">
                      <a16:colId xmlns:a16="http://schemas.microsoft.com/office/drawing/2014/main" val="1465775047"/>
                    </a:ext>
                  </a:extLst>
                </a:gridCol>
                <a:gridCol w="659372">
                  <a:extLst>
                    <a:ext uri="{9D8B030D-6E8A-4147-A177-3AD203B41FA5}">
                      <a16:colId xmlns:a16="http://schemas.microsoft.com/office/drawing/2014/main" val="2558836671"/>
                    </a:ext>
                  </a:extLst>
                </a:gridCol>
                <a:gridCol w="945490">
                  <a:extLst>
                    <a:ext uri="{9D8B030D-6E8A-4147-A177-3AD203B41FA5}">
                      <a16:colId xmlns:a16="http://schemas.microsoft.com/office/drawing/2014/main" val="4164830140"/>
                    </a:ext>
                  </a:extLst>
                </a:gridCol>
              </a:tblGrid>
              <a:tr h="248432"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Архитектура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900" dirty="0" err="1">
                          <a:effectLst/>
                        </a:rPr>
                        <a:t>Loss</a:t>
                      </a:r>
                      <a:r>
                        <a:rPr lang="ru-RU" sz="900" dirty="0">
                          <a:effectLst/>
                        </a:rPr>
                        <a:t> </a:t>
                      </a:r>
                      <a:r>
                        <a:rPr lang="ru-RU" sz="900" dirty="0" err="1">
                          <a:effectLst/>
                        </a:rPr>
                        <a:t>function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Результат после 30 эпох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Примечание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167983"/>
                  </a:ext>
                </a:extLst>
              </a:tr>
              <a:tr h="28116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900" b="1" i="0" u="none" strike="noStrike" cap="none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loss</a:t>
                      </a:r>
                      <a:endParaRPr lang="ru-RU" sz="9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338" marR="28338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9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PSNR</a:t>
                      </a:r>
                    </a:p>
                  </a:txBody>
                  <a:tcPr marL="28338" marR="28338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9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SSIM</a:t>
                      </a:r>
                    </a:p>
                  </a:txBody>
                  <a:tcPr marL="28338" marR="28338" marT="0" marB="0"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471254"/>
                  </a:ext>
                </a:extLst>
              </a:tr>
              <a:tr h="427666">
                <a:tc rowSpan="3"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AE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 err="1">
                          <a:effectLst/>
                        </a:rPr>
                        <a:t>Adamax</a:t>
                      </a:r>
                      <a:r>
                        <a:rPr lang="ru-RU" sz="1000" dirty="0">
                          <a:effectLst/>
                        </a:rPr>
                        <a:t>, </a:t>
                      </a:r>
                      <a:r>
                        <a:rPr lang="ru-RU" sz="1000" dirty="0" err="1">
                          <a:effectLst/>
                        </a:rPr>
                        <a:t>mae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 err="1">
                          <a:effectLst/>
                        </a:rPr>
                        <a:t>loss</a:t>
                      </a:r>
                      <a:r>
                        <a:rPr lang="ru-RU" sz="1000" dirty="0">
                          <a:effectLst/>
                        </a:rPr>
                        <a:t>: 0.0474 - </a:t>
                      </a:r>
                      <a:r>
                        <a:rPr lang="ru-RU" sz="1000" dirty="0" err="1">
                          <a:effectLst/>
                        </a:rPr>
                        <a:t>val_loss</a:t>
                      </a:r>
                      <a:r>
                        <a:rPr lang="ru-RU" sz="1000" dirty="0">
                          <a:effectLst/>
                        </a:rPr>
                        <a:t>: 0.0552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22.99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0.62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 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extLst>
                  <a:ext uri="{0D108BD9-81ED-4DB2-BD59-A6C34878D82A}">
                    <a16:rowId xmlns:a16="http://schemas.microsoft.com/office/drawing/2014/main" val="3595017496"/>
                  </a:ext>
                </a:extLst>
              </a:tr>
              <a:tr h="42766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 err="1">
                          <a:effectLst/>
                        </a:rPr>
                        <a:t>Adamax</a:t>
                      </a:r>
                      <a:r>
                        <a:rPr lang="ru-RU" sz="1000" dirty="0">
                          <a:effectLst/>
                        </a:rPr>
                        <a:t>, </a:t>
                      </a:r>
                      <a:r>
                        <a:rPr lang="ru-RU" sz="1000" dirty="0" err="1">
                          <a:effectLst/>
                        </a:rPr>
                        <a:t>mse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 err="1">
                          <a:effectLst/>
                        </a:rPr>
                        <a:t>loss</a:t>
                      </a:r>
                      <a:r>
                        <a:rPr lang="ru-RU" sz="1000" dirty="0">
                          <a:effectLst/>
                        </a:rPr>
                        <a:t>: 0.0045 - </a:t>
                      </a:r>
                      <a:r>
                        <a:rPr lang="ru-RU" sz="1000" dirty="0" err="1">
                          <a:effectLst/>
                        </a:rPr>
                        <a:t>val_loss</a:t>
                      </a:r>
                      <a:r>
                        <a:rPr lang="ru-RU" sz="1000" dirty="0">
                          <a:effectLst/>
                        </a:rPr>
                        <a:t>: 0.0050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23.53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0.64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 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extLst>
                  <a:ext uri="{0D108BD9-81ED-4DB2-BD59-A6C34878D82A}">
                    <a16:rowId xmlns:a16="http://schemas.microsoft.com/office/drawing/2014/main" val="1482535549"/>
                  </a:ext>
                </a:extLst>
              </a:tr>
              <a:tr h="42766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 err="1">
                          <a:effectLst/>
                        </a:rPr>
                        <a:t>Adamax</a:t>
                      </a:r>
                      <a:r>
                        <a:rPr lang="ru-RU" sz="1000" dirty="0">
                          <a:effectLst/>
                        </a:rPr>
                        <a:t>, ssim+l2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 err="1">
                          <a:effectLst/>
                        </a:rPr>
                        <a:t>loss</a:t>
                      </a:r>
                      <a:r>
                        <a:rPr lang="ru-RU" sz="1000" dirty="0">
                          <a:effectLst/>
                        </a:rPr>
                        <a:t>: 0.3076 - </a:t>
                      </a:r>
                      <a:r>
                        <a:rPr lang="ru-RU" sz="1000" dirty="0" err="1">
                          <a:effectLst/>
                        </a:rPr>
                        <a:t>val_loss</a:t>
                      </a:r>
                      <a:r>
                        <a:rPr lang="ru-RU" sz="1000" dirty="0">
                          <a:effectLst/>
                        </a:rPr>
                        <a:t>: 0.3303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23.03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0.67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 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extLst>
                  <a:ext uri="{0D108BD9-81ED-4DB2-BD59-A6C34878D82A}">
                    <a16:rowId xmlns:a16="http://schemas.microsoft.com/office/drawing/2014/main" val="3059390540"/>
                  </a:ext>
                </a:extLst>
              </a:tr>
              <a:tr h="427666">
                <a:tc rowSpan="3"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 err="1">
                          <a:effectLst/>
                        </a:rPr>
                        <a:t>dnCNN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 err="1">
                          <a:effectLst/>
                        </a:rPr>
                        <a:t>Adamax</a:t>
                      </a:r>
                      <a:r>
                        <a:rPr lang="ru-RU" sz="1000" dirty="0">
                          <a:effectLst/>
                        </a:rPr>
                        <a:t>, </a:t>
                      </a:r>
                      <a:r>
                        <a:rPr lang="ru-RU" sz="1000" dirty="0" err="1">
                          <a:effectLst/>
                        </a:rPr>
                        <a:t>mae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 err="1">
                          <a:effectLst/>
                        </a:rPr>
                        <a:t>loss</a:t>
                      </a:r>
                      <a:r>
                        <a:rPr lang="ru-RU" sz="1000" dirty="0">
                          <a:effectLst/>
                        </a:rPr>
                        <a:t>: 0.0427 - </a:t>
                      </a:r>
                      <a:r>
                        <a:rPr lang="ru-RU" sz="1000" dirty="0" err="1">
                          <a:effectLst/>
                        </a:rPr>
                        <a:t>val_loss</a:t>
                      </a:r>
                      <a:r>
                        <a:rPr lang="ru-RU" sz="1000" dirty="0">
                          <a:effectLst/>
                        </a:rPr>
                        <a:t>: 0.0480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21.93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0.67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 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extLst>
                  <a:ext uri="{0D108BD9-81ED-4DB2-BD59-A6C34878D82A}">
                    <a16:rowId xmlns:a16="http://schemas.microsoft.com/office/drawing/2014/main" val="535182599"/>
                  </a:ext>
                </a:extLst>
              </a:tr>
              <a:tr h="42766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 err="1">
                          <a:effectLst/>
                        </a:rPr>
                        <a:t>Adamax</a:t>
                      </a:r>
                      <a:r>
                        <a:rPr lang="ru-RU" sz="1000" dirty="0">
                          <a:effectLst/>
                        </a:rPr>
                        <a:t>, </a:t>
                      </a:r>
                      <a:r>
                        <a:rPr lang="ru-RU" sz="1000" dirty="0" err="1">
                          <a:effectLst/>
                        </a:rPr>
                        <a:t>mse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 err="1">
                          <a:effectLst/>
                        </a:rPr>
                        <a:t>loss</a:t>
                      </a:r>
                      <a:r>
                        <a:rPr lang="ru-RU" sz="1000" dirty="0">
                          <a:effectLst/>
                        </a:rPr>
                        <a:t>: 0.0035 - </a:t>
                      </a:r>
                      <a:r>
                        <a:rPr lang="ru-RU" sz="1000" dirty="0" err="1">
                          <a:effectLst/>
                        </a:rPr>
                        <a:t>val_loss</a:t>
                      </a:r>
                      <a:r>
                        <a:rPr lang="ru-RU" sz="1000" dirty="0">
                          <a:effectLst/>
                        </a:rPr>
                        <a:t>: 0.0060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24.34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0.69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 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extLst>
                  <a:ext uri="{0D108BD9-81ED-4DB2-BD59-A6C34878D82A}">
                    <a16:rowId xmlns:a16="http://schemas.microsoft.com/office/drawing/2014/main" val="2937242720"/>
                  </a:ext>
                </a:extLst>
              </a:tr>
              <a:tr h="42766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 err="1">
                          <a:effectLst/>
                        </a:rPr>
                        <a:t>Adamax</a:t>
                      </a:r>
                      <a:r>
                        <a:rPr lang="ru-RU" sz="1000" dirty="0">
                          <a:effectLst/>
                        </a:rPr>
                        <a:t>, ssim+l2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 err="1">
                          <a:effectLst/>
                        </a:rPr>
                        <a:t>loss</a:t>
                      </a:r>
                      <a:r>
                        <a:rPr lang="ru-RU" sz="1000" dirty="0">
                          <a:effectLst/>
                        </a:rPr>
                        <a:t>: 0.4657 - </a:t>
                      </a:r>
                      <a:r>
                        <a:rPr lang="ru-RU" sz="1000" dirty="0" err="1">
                          <a:effectLst/>
                        </a:rPr>
                        <a:t>val_loss</a:t>
                      </a:r>
                      <a:r>
                        <a:rPr lang="ru-RU" sz="1000" dirty="0">
                          <a:effectLst/>
                        </a:rPr>
                        <a:t>: 0.4881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22.85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0.69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40 эпох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extLst>
                  <a:ext uri="{0D108BD9-81ED-4DB2-BD59-A6C34878D82A}">
                    <a16:rowId xmlns:a16="http://schemas.microsoft.com/office/drawing/2014/main" val="4174376153"/>
                  </a:ext>
                </a:extLst>
              </a:tr>
              <a:tr h="203820">
                <a:tc rowSpan="3"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 err="1">
                          <a:effectLst/>
                        </a:rPr>
                        <a:t>res</a:t>
                      </a:r>
                      <a:r>
                        <a:rPr lang="ru-RU" sz="1000" dirty="0">
                          <a:effectLst/>
                        </a:rPr>
                        <a:t> </a:t>
                      </a:r>
                      <a:r>
                        <a:rPr lang="ru-RU" sz="1000" dirty="0" err="1">
                          <a:effectLst/>
                        </a:rPr>
                        <a:t>dnCNN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 err="1">
                          <a:effectLst/>
                        </a:rPr>
                        <a:t>Adamax</a:t>
                      </a:r>
                      <a:r>
                        <a:rPr lang="ru-RU" sz="1000" dirty="0">
                          <a:effectLst/>
                        </a:rPr>
                        <a:t>, </a:t>
                      </a:r>
                      <a:r>
                        <a:rPr lang="ru-RU" sz="1000" dirty="0" err="1">
                          <a:effectLst/>
                        </a:rPr>
                        <a:t>mae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marR="0" indent="0" algn="l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sv-SE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loss: 0.0391 - val_loss: 0.0398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R="0" indent="0" algn="l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0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24,23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R="0" indent="0" algn="l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0,69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</a:t>
                      </a:r>
                    </a:p>
                  </a:txBody>
                  <a:tcPr marL="28338" marR="28338" marT="0" marB="0" anchor="ctr"/>
                </a:tc>
                <a:extLst>
                  <a:ext uri="{0D108BD9-81ED-4DB2-BD59-A6C34878D82A}">
                    <a16:rowId xmlns:a16="http://schemas.microsoft.com/office/drawing/2014/main" val="480037616"/>
                  </a:ext>
                </a:extLst>
              </a:tr>
              <a:tr h="20382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 err="1">
                          <a:effectLst/>
                        </a:rPr>
                        <a:t>Adamax</a:t>
                      </a:r>
                      <a:r>
                        <a:rPr lang="ru-RU" sz="1000" dirty="0">
                          <a:effectLst/>
                        </a:rPr>
                        <a:t>, </a:t>
                      </a:r>
                      <a:r>
                        <a:rPr lang="ru-RU" sz="1000" dirty="0" err="1">
                          <a:effectLst/>
                        </a:rPr>
                        <a:t>mse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marR="0" indent="0" algn="l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sv-SE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loss: 0.0034 - val_loss: 0.0033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R="0" indent="0" algn="l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25,42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R="0" indent="0" algn="l" rtl="0" fontAlgn="b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0,69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R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ru-RU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</a:t>
                      </a:r>
                    </a:p>
                  </a:txBody>
                  <a:tcPr marL="28338" marR="28338" marT="0" marB="0" anchor="ctr"/>
                </a:tc>
                <a:extLst>
                  <a:ext uri="{0D108BD9-81ED-4DB2-BD59-A6C34878D82A}">
                    <a16:rowId xmlns:a16="http://schemas.microsoft.com/office/drawing/2014/main" val="2960796023"/>
                  </a:ext>
                </a:extLst>
              </a:tr>
              <a:tr h="42766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 err="1">
                          <a:effectLst/>
                        </a:rPr>
                        <a:t>Adamax</a:t>
                      </a:r>
                      <a:r>
                        <a:rPr lang="ru-RU" sz="1000" dirty="0">
                          <a:effectLst/>
                        </a:rPr>
                        <a:t>, ssim+l2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 err="1">
                          <a:effectLst/>
                        </a:rPr>
                        <a:t>loss</a:t>
                      </a:r>
                      <a:r>
                        <a:rPr lang="ru-RU" sz="1000" dirty="0">
                          <a:effectLst/>
                        </a:rPr>
                        <a:t>: 0.2991 - </a:t>
                      </a:r>
                      <a:r>
                        <a:rPr lang="ru-RU" sz="1000" dirty="0" err="1">
                          <a:effectLst/>
                        </a:rPr>
                        <a:t>val_loss</a:t>
                      </a:r>
                      <a:r>
                        <a:rPr lang="ru-RU" sz="1000" dirty="0">
                          <a:effectLst/>
                        </a:rPr>
                        <a:t>: 0.3009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2</a:t>
                      </a:r>
                      <a:r>
                        <a:rPr lang="en-US" sz="1000" dirty="0">
                          <a:effectLst/>
                        </a:rPr>
                        <a:t>4</a:t>
                      </a:r>
                      <a:r>
                        <a:rPr lang="ru-RU" sz="1000" dirty="0">
                          <a:effectLst/>
                        </a:rPr>
                        <a:t>.17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0.70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40 эпох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extLst>
                  <a:ext uri="{0D108BD9-81ED-4DB2-BD59-A6C34878D82A}">
                    <a16:rowId xmlns:a16="http://schemas.microsoft.com/office/drawing/2014/main" val="3794173106"/>
                  </a:ext>
                </a:extLst>
              </a:tr>
              <a:tr h="427666">
                <a:tc rowSpan="3"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 err="1">
                          <a:effectLst/>
                        </a:rPr>
                        <a:t>Unet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 err="1">
                          <a:effectLst/>
                        </a:rPr>
                        <a:t>Adamax</a:t>
                      </a:r>
                      <a:r>
                        <a:rPr lang="ru-RU" sz="1000" dirty="0">
                          <a:effectLst/>
                        </a:rPr>
                        <a:t>, </a:t>
                      </a:r>
                      <a:r>
                        <a:rPr lang="ru-RU" sz="1000" dirty="0" err="1">
                          <a:effectLst/>
                        </a:rPr>
                        <a:t>mae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 err="1">
                          <a:effectLst/>
                        </a:rPr>
                        <a:t>loss</a:t>
                      </a:r>
                      <a:r>
                        <a:rPr lang="ru-RU" sz="1000" dirty="0">
                          <a:effectLst/>
                        </a:rPr>
                        <a:t>: 0.0525 - </a:t>
                      </a:r>
                      <a:r>
                        <a:rPr lang="ru-RU" sz="1000" dirty="0" err="1">
                          <a:effectLst/>
                        </a:rPr>
                        <a:t>val_loss</a:t>
                      </a:r>
                      <a:r>
                        <a:rPr lang="ru-RU" sz="1000" dirty="0">
                          <a:effectLst/>
                        </a:rPr>
                        <a:t>: 0.0517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23.10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0.62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40 эпох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extLst>
                  <a:ext uri="{0D108BD9-81ED-4DB2-BD59-A6C34878D82A}">
                    <a16:rowId xmlns:a16="http://schemas.microsoft.com/office/drawing/2014/main" val="2175523138"/>
                  </a:ext>
                </a:extLst>
              </a:tr>
              <a:tr h="42766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 err="1">
                          <a:effectLst/>
                        </a:rPr>
                        <a:t>Adamax</a:t>
                      </a:r>
                      <a:r>
                        <a:rPr lang="ru-RU" sz="1000" dirty="0">
                          <a:effectLst/>
                        </a:rPr>
                        <a:t>, </a:t>
                      </a:r>
                      <a:r>
                        <a:rPr lang="ru-RU" sz="1000" dirty="0" err="1">
                          <a:effectLst/>
                        </a:rPr>
                        <a:t>mse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 err="1">
                          <a:effectLst/>
                        </a:rPr>
                        <a:t>loss</a:t>
                      </a:r>
                      <a:r>
                        <a:rPr lang="ru-RU" sz="1000" dirty="0">
                          <a:effectLst/>
                        </a:rPr>
                        <a:t>: 0.0056 - </a:t>
                      </a:r>
                      <a:r>
                        <a:rPr lang="ru-RU" sz="1000" dirty="0" err="1">
                          <a:effectLst/>
                        </a:rPr>
                        <a:t>val_loss</a:t>
                      </a:r>
                      <a:r>
                        <a:rPr lang="ru-RU" sz="1000" dirty="0">
                          <a:effectLst/>
                        </a:rPr>
                        <a:t>: 0.0053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23.19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0.61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 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extLst>
                  <a:ext uri="{0D108BD9-81ED-4DB2-BD59-A6C34878D82A}">
                    <a16:rowId xmlns:a16="http://schemas.microsoft.com/office/drawing/2014/main" val="3628414139"/>
                  </a:ext>
                </a:extLst>
              </a:tr>
              <a:tr h="43204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 err="1">
                          <a:effectLst/>
                        </a:rPr>
                        <a:t>Adamax</a:t>
                      </a:r>
                      <a:r>
                        <a:rPr lang="ru-RU" sz="1000" dirty="0">
                          <a:effectLst/>
                        </a:rPr>
                        <a:t>, ssim+l2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 err="1">
                          <a:effectLst/>
                        </a:rPr>
                        <a:t>loss</a:t>
                      </a:r>
                      <a:r>
                        <a:rPr lang="ru-RU" sz="1000" dirty="0">
                          <a:effectLst/>
                        </a:rPr>
                        <a:t>: 1.3919 - </a:t>
                      </a:r>
                      <a:r>
                        <a:rPr lang="ru-RU" sz="1000" dirty="0" err="1">
                          <a:effectLst/>
                        </a:rPr>
                        <a:t>val_loss</a:t>
                      </a:r>
                      <a:r>
                        <a:rPr lang="ru-RU" sz="1000" dirty="0">
                          <a:effectLst/>
                        </a:rPr>
                        <a:t>: 1.4290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21.32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0.66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45 эпох, </a:t>
                      </a:r>
                      <a:r>
                        <a:rPr lang="ru-RU" sz="1000" dirty="0" err="1">
                          <a:effectLst/>
                        </a:rPr>
                        <a:t>lr</a:t>
                      </a:r>
                      <a:r>
                        <a:rPr lang="ru-RU" sz="1000" dirty="0">
                          <a:effectLst/>
                        </a:rPr>
                        <a:t>=0,001</a:t>
                      </a:r>
                      <a:endParaRPr lang="ru-RU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338" marR="28338" marT="0" marB="0" anchor="ctr"/>
                </a:tc>
                <a:extLst>
                  <a:ext uri="{0D108BD9-81ED-4DB2-BD59-A6C34878D82A}">
                    <a16:rowId xmlns:a16="http://schemas.microsoft.com/office/drawing/2014/main" val="3708359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902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7923108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Результаты второго этапа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027DD616-6017-4A76-A103-F09ADDCDF1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678682"/>
              </p:ext>
            </p:extLst>
          </p:nvPr>
        </p:nvGraphicFramePr>
        <p:xfrm>
          <a:off x="392853" y="1411466"/>
          <a:ext cx="11257280" cy="14333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47471">
                  <a:extLst>
                    <a:ext uri="{9D8B030D-6E8A-4147-A177-3AD203B41FA5}">
                      <a16:colId xmlns:a16="http://schemas.microsoft.com/office/drawing/2014/main" val="2679510802"/>
                    </a:ext>
                  </a:extLst>
                </a:gridCol>
                <a:gridCol w="991717">
                  <a:extLst>
                    <a:ext uri="{9D8B030D-6E8A-4147-A177-3AD203B41FA5}">
                      <a16:colId xmlns:a16="http://schemas.microsoft.com/office/drawing/2014/main" val="1902003029"/>
                    </a:ext>
                  </a:extLst>
                </a:gridCol>
                <a:gridCol w="3950177">
                  <a:extLst>
                    <a:ext uri="{9D8B030D-6E8A-4147-A177-3AD203B41FA5}">
                      <a16:colId xmlns:a16="http://schemas.microsoft.com/office/drawing/2014/main" val="2114021886"/>
                    </a:ext>
                  </a:extLst>
                </a:gridCol>
                <a:gridCol w="1174257">
                  <a:extLst>
                    <a:ext uri="{9D8B030D-6E8A-4147-A177-3AD203B41FA5}">
                      <a16:colId xmlns:a16="http://schemas.microsoft.com/office/drawing/2014/main" val="4241620213"/>
                    </a:ext>
                  </a:extLst>
                </a:gridCol>
                <a:gridCol w="1322291">
                  <a:extLst>
                    <a:ext uri="{9D8B030D-6E8A-4147-A177-3AD203B41FA5}">
                      <a16:colId xmlns:a16="http://schemas.microsoft.com/office/drawing/2014/main" val="3854475663"/>
                    </a:ext>
                  </a:extLst>
                </a:gridCol>
                <a:gridCol w="1322291">
                  <a:extLst>
                    <a:ext uri="{9D8B030D-6E8A-4147-A177-3AD203B41FA5}">
                      <a16:colId xmlns:a16="http://schemas.microsoft.com/office/drawing/2014/main" val="1678454003"/>
                    </a:ext>
                  </a:extLst>
                </a:gridCol>
                <a:gridCol w="749076">
                  <a:extLst>
                    <a:ext uri="{9D8B030D-6E8A-4147-A177-3AD203B41FA5}">
                      <a16:colId xmlns:a16="http://schemas.microsoft.com/office/drawing/2014/main" val="243751204"/>
                    </a:ext>
                  </a:extLst>
                </a:gridCol>
              </a:tblGrid>
              <a:tr h="264488"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000" dirty="0">
                          <a:effectLst/>
                        </a:rPr>
                        <a:t>Архитектура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000" dirty="0">
                          <a:effectLst/>
                        </a:rPr>
                        <a:t>Число эпох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000" dirty="0" err="1">
                          <a:effectLst/>
                        </a:rPr>
                        <a:t>Лосс</a:t>
                      </a:r>
                      <a:r>
                        <a:rPr lang="ru-RU" sz="1000" dirty="0">
                          <a:effectLst/>
                        </a:rPr>
                        <a:t> на конец обучения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000" dirty="0">
                          <a:effectLst/>
                        </a:rPr>
                        <a:t>обучение/тест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000" dirty="0">
                          <a:effectLst/>
                        </a:rPr>
                        <a:t>валидация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83634"/>
                  </a:ext>
                </a:extLst>
              </a:tr>
              <a:tr h="38491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000" dirty="0">
                          <a:effectLst/>
                        </a:rPr>
                        <a:t>PSNR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000" dirty="0">
                          <a:effectLst/>
                        </a:rPr>
                        <a:t>SSIM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000" dirty="0">
                          <a:effectLst/>
                        </a:rPr>
                        <a:t>PSNR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000" dirty="0">
                          <a:effectLst/>
                        </a:rPr>
                        <a:t>SSIM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8739908"/>
                  </a:ext>
                </a:extLst>
              </a:tr>
              <a:tr h="261312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100" dirty="0">
                          <a:effectLst/>
                        </a:rPr>
                        <a:t>AE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100" dirty="0">
                          <a:effectLst/>
                        </a:rPr>
                        <a:t>30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100" dirty="0" err="1">
                          <a:effectLst/>
                        </a:rPr>
                        <a:t>loss</a:t>
                      </a:r>
                      <a:r>
                        <a:rPr lang="ru-RU" sz="1100" dirty="0">
                          <a:effectLst/>
                        </a:rPr>
                        <a:t>: 0.3464 - </a:t>
                      </a:r>
                      <a:r>
                        <a:rPr lang="ru-RU" sz="1100" dirty="0" err="1">
                          <a:effectLst/>
                        </a:rPr>
                        <a:t>val_loss</a:t>
                      </a:r>
                      <a:r>
                        <a:rPr lang="ru-RU" sz="1100" dirty="0">
                          <a:effectLst/>
                        </a:rPr>
                        <a:t>: 0.3493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100" dirty="0">
                          <a:effectLst/>
                        </a:rPr>
                        <a:t>20,18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100" dirty="0">
                          <a:effectLst/>
                        </a:rPr>
                        <a:t>0,65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100" dirty="0">
                          <a:effectLst/>
                        </a:rPr>
                        <a:t>20,18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100" dirty="0">
                          <a:effectLst/>
                        </a:rPr>
                        <a:t>0,63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06183078"/>
                  </a:ext>
                </a:extLst>
              </a:tr>
              <a:tr h="261312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100" dirty="0" err="1">
                          <a:effectLst/>
                        </a:rPr>
                        <a:t>res</a:t>
                      </a:r>
                      <a:r>
                        <a:rPr lang="ru-RU" sz="1100" dirty="0">
                          <a:effectLst/>
                        </a:rPr>
                        <a:t> </a:t>
                      </a:r>
                      <a:r>
                        <a:rPr lang="ru-RU" sz="1100" dirty="0" err="1">
                          <a:effectLst/>
                        </a:rPr>
                        <a:t>dnCnn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100" dirty="0">
                          <a:effectLst/>
                        </a:rPr>
                        <a:t>40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100" dirty="0" err="1">
                          <a:effectLst/>
                        </a:rPr>
                        <a:t>loss</a:t>
                      </a:r>
                      <a:r>
                        <a:rPr lang="ru-RU" sz="1100" dirty="0">
                          <a:effectLst/>
                        </a:rPr>
                        <a:t>: 0.2930 - </a:t>
                      </a:r>
                      <a:r>
                        <a:rPr lang="ru-RU" sz="1100" dirty="0" err="1">
                          <a:effectLst/>
                        </a:rPr>
                        <a:t>val_loss</a:t>
                      </a:r>
                      <a:r>
                        <a:rPr lang="ru-RU" sz="1100" dirty="0">
                          <a:effectLst/>
                        </a:rPr>
                        <a:t>: 0.2914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100" dirty="0">
                          <a:effectLst/>
                        </a:rPr>
                        <a:t>24,39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100" dirty="0">
                          <a:effectLst/>
                        </a:rPr>
                        <a:t>0,71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100" dirty="0">
                          <a:effectLst/>
                        </a:rPr>
                        <a:t>23,51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100" dirty="0">
                          <a:effectLst/>
                        </a:rPr>
                        <a:t>0,66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5367805"/>
                  </a:ext>
                </a:extLst>
              </a:tr>
              <a:tr h="261312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100" dirty="0" err="1">
                          <a:effectLst/>
                        </a:rPr>
                        <a:t>unet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100" dirty="0">
                          <a:effectLst/>
                        </a:rPr>
                        <a:t>45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100" dirty="0" err="1">
                          <a:effectLst/>
                        </a:rPr>
                        <a:t>loss</a:t>
                      </a:r>
                      <a:r>
                        <a:rPr lang="ru-RU" sz="1100" dirty="0">
                          <a:effectLst/>
                        </a:rPr>
                        <a:t>: 0.6286 - </a:t>
                      </a:r>
                      <a:r>
                        <a:rPr lang="ru-RU" sz="1100" dirty="0" err="1">
                          <a:effectLst/>
                        </a:rPr>
                        <a:t>val_loss</a:t>
                      </a:r>
                      <a:r>
                        <a:rPr lang="ru-RU" sz="1100" dirty="0">
                          <a:effectLst/>
                        </a:rPr>
                        <a:t>: 0.6450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100" dirty="0">
                          <a:effectLst/>
                        </a:rPr>
                        <a:t>13,05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100" dirty="0">
                          <a:effectLst/>
                        </a:rPr>
                        <a:t>0,4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100" dirty="0">
                          <a:effectLst/>
                        </a:rPr>
                        <a:t>15,01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100" dirty="0">
                          <a:effectLst/>
                        </a:rPr>
                        <a:t>0,57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16296102"/>
                  </a:ext>
                </a:extLst>
              </a:tr>
            </a:tbl>
          </a:graphicData>
        </a:graphic>
      </p:graphicFrame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51E743B4-8878-413C-88A5-38D6501D3F97}"/>
              </a:ext>
            </a:extLst>
          </p:cNvPr>
          <p:cNvGrpSpPr/>
          <p:nvPr/>
        </p:nvGrpSpPr>
        <p:grpSpPr>
          <a:xfrm>
            <a:off x="392853" y="3106342"/>
            <a:ext cx="11257280" cy="2754046"/>
            <a:chOff x="392853" y="3634661"/>
            <a:chExt cx="11257280" cy="2754046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B4291B64-E0F0-4722-AF38-B1C19BCED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2853" y="3634661"/>
              <a:ext cx="3694128" cy="2754046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EC08A8F4-12CE-4F73-85C3-51392601F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49495" y="3634661"/>
              <a:ext cx="3560922" cy="2754046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B441667B-E005-4AFE-B1B5-133BA01A5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42506" y="3634661"/>
              <a:ext cx="3707627" cy="2754046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7ADF523-93AA-4F1E-ADA9-9B7F4AE89249}"/>
              </a:ext>
            </a:extLst>
          </p:cNvPr>
          <p:cNvSpPr txBox="1"/>
          <p:nvPr/>
        </p:nvSpPr>
        <p:spPr>
          <a:xfrm>
            <a:off x="467360" y="5860388"/>
            <a:ext cx="35609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1600" dirty="0" err="1">
                <a:solidFill>
                  <a:schemeClr val="accent1"/>
                </a:solidFill>
                <a:latin typeface="+mn-lt"/>
              </a:rPr>
              <a:t>Автоэнкодер</a:t>
            </a:r>
            <a:endParaRPr lang="ru-RU" sz="16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C3E633-9990-4973-964D-6A5ED2670765}"/>
              </a:ext>
            </a:extLst>
          </p:cNvPr>
          <p:cNvSpPr txBox="1"/>
          <p:nvPr/>
        </p:nvSpPr>
        <p:spPr>
          <a:xfrm>
            <a:off x="4312771" y="5860388"/>
            <a:ext cx="35609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1600" dirty="0">
                <a:solidFill>
                  <a:schemeClr val="accent1"/>
                </a:solidFill>
                <a:latin typeface="+mn-lt"/>
              </a:rPr>
              <a:t>Модификация </a:t>
            </a:r>
            <a:r>
              <a:rPr lang="en-US" sz="1600" dirty="0" err="1">
                <a:solidFill>
                  <a:schemeClr val="accent1"/>
                </a:solidFill>
                <a:latin typeface="Abadi" panose="020B0604020104020204" pitchFamily="34" charset="0"/>
              </a:rPr>
              <a:t>dnCNN</a:t>
            </a:r>
            <a:r>
              <a:rPr lang="ru-RU" sz="1600" dirty="0">
                <a:solidFill>
                  <a:schemeClr val="accent1"/>
                </a:solidFill>
                <a:latin typeface="+mn-lt"/>
              </a:rPr>
              <a:t> – </a:t>
            </a:r>
            <a:r>
              <a:rPr lang="en-US" sz="1600" dirty="0">
                <a:solidFill>
                  <a:schemeClr val="accent1"/>
                </a:solidFill>
                <a:latin typeface="Abadi" panose="020B0604020104020204" pitchFamily="34" charset="0"/>
              </a:rPr>
              <a:t>res </a:t>
            </a:r>
            <a:r>
              <a:rPr lang="en-US" sz="1600" dirty="0" err="1">
                <a:solidFill>
                  <a:schemeClr val="accent1"/>
                </a:solidFill>
                <a:latin typeface="Abadi" panose="020B0604020104020204" pitchFamily="34" charset="0"/>
              </a:rPr>
              <a:t>dnCNN</a:t>
            </a:r>
            <a:endParaRPr lang="ru-RU" sz="16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3C23C8-9951-493C-9037-B4A27BF8934A}"/>
              </a:ext>
            </a:extLst>
          </p:cNvPr>
          <p:cNvSpPr txBox="1"/>
          <p:nvPr/>
        </p:nvSpPr>
        <p:spPr>
          <a:xfrm>
            <a:off x="8158024" y="5860388"/>
            <a:ext cx="35609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err="1">
                <a:solidFill>
                  <a:schemeClr val="accent1"/>
                </a:solidFill>
                <a:latin typeface="Abadi" panose="020B0604020104020204" pitchFamily="34" charset="0"/>
              </a:rPr>
              <a:t>Unet</a:t>
            </a:r>
            <a:endParaRPr lang="ru-RU" sz="1600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209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7923108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Результаты второго этапа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0110E34E-145D-4CD6-AD70-F12B2D4F0944}"/>
              </a:ext>
            </a:extLst>
          </p:cNvPr>
          <p:cNvGrpSpPr/>
          <p:nvPr/>
        </p:nvGrpSpPr>
        <p:grpSpPr>
          <a:xfrm>
            <a:off x="1465644" y="1298179"/>
            <a:ext cx="5065013" cy="5164573"/>
            <a:chOff x="212582" y="1169487"/>
            <a:chExt cx="5065013" cy="5164573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1B01DC5F-A263-4143-9BB1-12B11FF7E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582" y="1169487"/>
              <a:ext cx="5065013" cy="1655724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E51AA64F-805D-4B9A-9555-FBF34BB77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2582" y="2903712"/>
              <a:ext cx="5065013" cy="1675923"/>
            </a:xfrm>
            <a:prstGeom prst="rect">
              <a:avLst/>
            </a:prstGeom>
          </p:spPr>
        </p:pic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8F04A3E0-6311-4926-9831-960C37013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2582" y="4658136"/>
              <a:ext cx="5065013" cy="1675924"/>
            </a:xfrm>
            <a:prstGeom prst="rect">
              <a:avLst/>
            </a:prstGeom>
          </p:spPr>
        </p:pic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4D442E9-FA2F-4C4E-B28D-5757499120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5280" y="1257542"/>
            <a:ext cx="5233092" cy="1731538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8521C1D5-4CB6-496E-8E45-D2E9D77C1C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5278" y="4758607"/>
            <a:ext cx="5233093" cy="173153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E184A30-05C7-430D-93ED-99D1E45DF5AF}"/>
              </a:ext>
            </a:extLst>
          </p:cNvPr>
          <p:cNvSpPr txBox="1"/>
          <p:nvPr/>
        </p:nvSpPr>
        <p:spPr>
          <a:xfrm>
            <a:off x="273628" y="1848034"/>
            <a:ext cx="897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Abadi" panose="020B0604020104020204" pitchFamily="34" charset="0"/>
              </a:rPr>
              <a:t>AE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91FFCB-047F-42B7-AC0C-52586595DDD8}"/>
              </a:ext>
            </a:extLst>
          </p:cNvPr>
          <p:cNvSpPr txBox="1"/>
          <p:nvPr/>
        </p:nvSpPr>
        <p:spPr>
          <a:xfrm>
            <a:off x="273628" y="3553006"/>
            <a:ext cx="1524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Abadi" panose="020B0604020104020204" pitchFamily="34" charset="0"/>
              </a:rPr>
              <a:t>Res </a:t>
            </a:r>
            <a:r>
              <a:rPr lang="en-US" sz="1600" b="1" dirty="0" err="1">
                <a:solidFill>
                  <a:schemeClr val="accent1"/>
                </a:solidFill>
                <a:latin typeface="Abadi" panose="020B0604020104020204" pitchFamily="34" charset="0"/>
              </a:rPr>
              <a:t>dnCNN</a:t>
            </a:r>
            <a:endParaRPr lang="en-US" sz="1600" b="1" dirty="0">
              <a:solidFill>
                <a:schemeClr val="accent1"/>
              </a:solidFill>
              <a:latin typeface="Abadi" panose="020B0604020104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2ED70E-5CA8-47A8-9B02-03CFF30CD7E2}"/>
              </a:ext>
            </a:extLst>
          </p:cNvPr>
          <p:cNvSpPr txBox="1"/>
          <p:nvPr/>
        </p:nvSpPr>
        <p:spPr>
          <a:xfrm>
            <a:off x="273628" y="5376191"/>
            <a:ext cx="1150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accent1"/>
                </a:solidFill>
                <a:latin typeface="Abadi" panose="020B0604020104020204" pitchFamily="34" charset="0"/>
              </a:rPr>
              <a:t>Unet</a:t>
            </a:r>
            <a:endParaRPr lang="en-US" sz="1600" b="1" dirty="0">
              <a:solidFill>
                <a:schemeClr val="accent1"/>
              </a:solidFill>
              <a:latin typeface="Abadi" panose="020B0604020104020204" pitchFamily="34" charset="0"/>
            </a:endParaRP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7797E193-53AF-40DD-A9E2-97C6097D10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5278" y="3009399"/>
            <a:ext cx="5233093" cy="173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80" y="469293"/>
            <a:ext cx="7873344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Результаты второго этапа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2ADDAE1-7A8A-4930-B1EE-80C875083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28" y="2438294"/>
            <a:ext cx="8118532" cy="2408501"/>
          </a:xfrm>
          <a:prstGeom prst="rect">
            <a:avLst/>
          </a:prstGeom>
        </p:spPr>
      </p:pic>
      <p:sp>
        <p:nvSpPr>
          <p:cNvPr id="16" name="Google Shape;149;p4">
            <a:extLst>
              <a:ext uri="{FF2B5EF4-FFF2-40B4-BE49-F238E27FC236}">
                <a16:creationId xmlns:a16="http://schemas.microsoft.com/office/drawing/2014/main" id="{699688B9-45CE-4412-AF03-6AD34246268C}"/>
              </a:ext>
            </a:extLst>
          </p:cNvPr>
          <p:cNvSpPr txBox="1"/>
          <p:nvPr/>
        </p:nvSpPr>
        <p:spPr>
          <a:xfrm>
            <a:off x="8474033" y="3004457"/>
            <a:ext cx="3157806" cy="3075515"/>
          </a:xfrm>
          <a:prstGeom prst="rect">
            <a:avLst/>
          </a:prstGeom>
          <a:solidFill>
            <a:srgbClr val="F1BE29"/>
          </a:solidFill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ru-RU" sz="1600" b="1" dirty="0">
                <a:solidFill>
                  <a:schemeClr val="lt1"/>
                </a:solidFill>
                <a:latin typeface="+mn-lt"/>
              </a:rPr>
              <a:t>Оптимизатор: </a:t>
            </a:r>
            <a:r>
              <a:rPr lang="en-US" sz="1600" b="1" dirty="0" err="1">
                <a:solidFill>
                  <a:schemeClr val="lt1"/>
                </a:solidFill>
                <a:latin typeface="+mn-lt"/>
              </a:rPr>
              <a:t>Adamax</a:t>
            </a:r>
            <a:r>
              <a:rPr lang="en-US" sz="1600" b="1" dirty="0">
                <a:solidFill>
                  <a:schemeClr val="lt1"/>
                </a:solidFill>
                <a:latin typeface="+mn-lt"/>
              </a:rPr>
              <a:t>, </a:t>
            </a:r>
            <a:r>
              <a:rPr lang="en-US" sz="1600" b="1" dirty="0" err="1">
                <a:solidFill>
                  <a:schemeClr val="lt1"/>
                </a:solidFill>
                <a:latin typeface="+mn-lt"/>
              </a:rPr>
              <a:t>lr</a:t>
            </a:r>
            <a:r>
              <a:rPr lang="en-US" sz="1600" b="1" dirty="0">
                <a:solidFill>
                  <a:schemeClr val="lt1"/>
                </a:solidFill>
                <a:latin typeface="+mn-lt"/>
              </a:rPr>
              <a:t>=0,001</a:t>
            </a:r>
            <a:endParaRPr lang="ru-RU" sz="1600" b="1" dirty="0">
              <a:solidFill>
                <a:schemeClr val="lt1"/>
              </a:solidFill>
              <a:latin typeface="+mn-lt"/>
            </a:endParaRPr>
          </a:p>
          <a:p>
            <a:pPr algn="just">
              <a:lnSpc>
                <a:spcPct val="90000"/>
              </a:lnSpc>
              <a:buClr>
                <a:schemeClr val="lt1"/>
              </a:buClr>
              <a:buSzPts val="1400"/>
            </a:pPr>
            <a:r>
              <a:rPr lang="ru-RU" sz="1600" b="1" dirty="0">
                <a:solidFill>
                  <a:schemeClr val="lt1"/>
                </a:solidFill>
                <a:latin typeface="+mn-lt"/>
              </a:rPr>
              <a:t>Функция активации: </a:t>
            </a:r>
            <a:r>
              <a:rPr lang="en-US" sz="1600" b="1" dirty="0">
                <a:solidFill>
                  <a:schemeClr val="lt1"/>
                </a:solidFill>
                <a:latin typeface="Abadi" panose="020B0604020104020204" pitchFamily="34" charset="0"/>
              </a:rPr>
              <a:t>Gelu</a:t>
            </a:r>
          </a:p>
          <a:p>
            <a:pPr algn="just">
              <a:lnSpc>
                <a:spcPct val="90000"/>
              </a:lnSpc>
              <a:buClr>
                <a:schemeClr val="lt1"/>
              </a:buClr>
              <a:buSzPts val="1400"/>
            </a:pPr>
            <a:r>
              <a:rPr lang="ru-RU" sz="1600" b="1" dirty="0">
                <a:solidFill>
                  <a:schemeClr val="lt1"/>
                </a:solidFill>
                <a:latin typeface="+mn-lt"/>
              </a:rPr>
              <a:t>Функция потерь: </a:t>
            </a:r>
            <a:r>
              <a:rPr lang="en-US" sz="1600" b="1" dirty="0">
                <a:solidFill>
                  <a:schemeClr val="lt1"/>
                </a:solidFill>
                <a:latin typeface="Abadi" panose="020B0604020104020204" pitchFamily="34" charset="0"/>
              </a:rPr>
              <a:t>Mix SSIM_L2*: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lang="ru-RU" sz="1600" b="1" dirty="0">
              <a:solidFill>
                <a:schemeClr val="lt1"/>
              </a:solidFill>
              <a:latin typeface="+mn-l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ru-RU" sz="1600" b="1" dirty="0">
                <a:solidFill>
                  <a:schemeClr val="lt1"/>
                </a:solidFill>
                <a:latin typeface="+mn-lt"/>
              </a:rPr>
              <a:t>Показатели по завершении 40 эпох: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lang="en-US" sz="1600" b="1" dirty="0">
              <a:solidFill>
                <a:schemeClr val="lt1"/>
              </a:solidFill>
              <a:latin typeface="+mn-l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ru-RU" sz="1600" b="1" dirty="0">
                <a:solidFill>
                  <a:schemeClr val="lt1"/>
                </a:solidFill>
                <a:latin typeface="+mn-lt"/>
              </a:rPr>
              <a:t>Обучение/тест: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ru-RU" sz="1600" b="1" dirty="0">
                <a:solidFill>
                  <a:schemeClr val="lt1"/>
                </a:solidFill>
                <a:latin typeface="+mn-lt"/>
              </a:rPr>
              <a:t>- </a:t>
            </a:r>
            <a:r>
              <a:rPr lang="en-US" sz="1600" b="1" dirty="0">
                <a:solidFill>
                  <a:schemeClr val="lt1"/>
                </a:solidFill>
                <a:latin typeface="+mn-lt"/>
              </a:rPr>
              <a:t>PSNR 24,</a:t>
            </a:r>
            <a:r>
              <a:rPr lang="ru-RU" sz="1600" b="1" dirty="0">
                <a:solidFill>
                  <a:schemeClr val="lt1"/>
                </a:solidFill>
                <a:latin typeface="+mn-lt"/>
              </a:rPr>
              <a:t>39</a:t>
            </a:r>
            <a:endParaRPr lang="en-US" sz="1600" b="1" dirty="0">
              <a:solidFill>
                <a:schemeClr val="lt1"/>
              </a:solidFill>
              <a:latin typeface="+mn-l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ru-RU" sz="1600" b="1" dirty="0">
                <a:solidFill>
                  <a:schemeClr val="lt1"/>
                </a:solidFill>
                <a:latin typeface="+mn-lt"/>
              </a:rPr>
              <a:t>- </a:t>
            </a:r>
            <a:r>
              <a:rPr lang="en-US" sz="1600" b="1" dirty="0">
                <a:solidFill>
                  <a:schemeClr val="lt1"/>
                </a:solidFill>
                <a:latin typeface="+mn-lt"/>
              </a:rPr>
              <a:t>SSIM 0,7</a:t>
            </a:r>
            <a:r>
              <a:rPr lang="ru-RU" sz="1600" b="1" dirty="0">
                <a:solidFill>
                  <a:schemeClr val="lt1"/>
                </a:solidFill>
                <a:latin typeface="+mn-lt"/>
              </a:rPr>
              <a:t>1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ru-RU" sz="1600" b="1" dirty="0">
                <a:solidFill>
                  <a:schemeClr val="lt1"/>
                </a:solidFill>
                <a:latin typeface="+mn-lt"/>
              </a:rPr>
              <a:t>Валидация: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ru-RU" sz="1600" b="1" dirty="0">
                <a:solidFill>
                  <a:schemeClr val="lt1"/>
                </a:solidFill>
                <a:latin typeface="+mn-lt"/>
              </a:rPr>
              <a:t>- </a:t>
            </a:r>
            <a:r>
              <a:rPr lang="en-US" sz="1600" b="1" dirty="0">
                <a:solidFill>
                  <a:schemeClr val="lt1"/>
                </a:solidFill>
                <a:latin typeface="+mn-lt"/>
              </a:rPr>
              <a:t>PSNR 23,51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ru-RU" sz="1600" b="1" dirty="0">
                <a:solidFill>
                  <a:schemeClr val="lt1"/>
                </a:solidFill>
                <a:latin typeface="+mn-lt"/>
              </a:rPr>
              <a:t>- </a:t>
            </a:r>
            <a:r>
              <a:rPr lang="en-US" sz="1600" b="1" dirty="0">
                <a:solidFill>
                  <a:schemeClr val="lt1"/>
                </a:solidFill>
                <a:latin typeface="+mn-lt"/>
              </a:rPr>
              <a:t>SSIM 0,66</a:t>
            </a:r>
            <a:endParaRPr lang="ru-RU" sz="1600" b="1" dirty="0">
              <a:solidFill>
                <a:schemeClr val="lt1"/>
              </a:solidFill>
              <a:latin typeface="+mn-lt"/>
            </a:endParaRPr>
          </a:p>
        </p:txBody>
      </p:sp>
      <p:sp>
        <p:nvSpPr>
          <p:cNvPr id="10" name="Текст 1">
            <a:extLst>
              <a:ext uri="{FF2B5EF4-FFF2-40B4-BE49-F238E27FC236}">
                <a16:creationId xmlns:a16="http://schemas.microsoft.com/office/drawing/2014/main" id="{CFB93487-2805-48D1-9522-173D879BF5AC}"/>
              </a:ext>
            </a:extLst>
          </p:cNvPr>
          <p:cNvSpPr txBox="1">
            <a:spLocks/>
          </p:cNvSpPr>
          <p:nvPr/>
        </p:nvSpPr>
        <p:spPr>
          <a:xfrm>
            <a:off x="200137" y="1492489"/>
            <a:ext cx="11196533" cy="584686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76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0" i="0" u="none" strike="noStrike" cap="none" baseline="0">
                <a:solidFill>
                  <a:srgbClr val="000000"/>
                </a:solidFill>
                <a:latin typeface="+mn-lt"/>
                <a:ea typeface="ALS Sector Regular" panose="02000000000000000000" pitchFamily="2" charset="0"/>
                <a:cs typeface="Abadi" panose="020B060402010402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2600" dirty="0">
                <a:solidFill>
                  <a:schemeClr val="accent3"/>
                </a:solidFill>
              </a:rPr>
              <a:t>Модификация </a:t>
            </a:r>
            <a:r>
              <a:rPr lang="en-US" sz="2600" dirty="0" err="1">
                <a:solidFill>
                  <a:schemeClr val="accent3"/>
                </a:solidFill>
              </a:rPr>
              <a:t>dn</a:t>
            </a:r>
            <a:r>
              <a:rPr lang="en-US" sz="2600" dirty="0">
                <a:solidFill>
                  <a:schemeClr val="accent3"/>
                </a:solidFill>
              </a:rPr>
              <a:t> CNN – res </a:t>
            </a:r>
            <a:r>
              <a:rPr lang="en-US" sz="2600" dirty="0" err="1">
                <a:solidFill>
                  <a:schemeClr val="accent3"/>
                </a:solidFill>
              </a:rPr>
              <a:t>dnCNN</a:t>
            </a:r>
            <a:endParaRPr lang="ru-RU" sz="2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52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2E8A5C6-F120-492A-B908-124489466D7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06357" y="1330759"/>
            <a:ext cx="11196533" cy="584686"/>
          </a:xfrm>
        </p:spPr>
        <p:txBody>
          <a:bodyPr>
            <a:normAutofit/>
          </a:bodyPr>
          <a:lstStyle/>
          <a:p>
            <a:r>
              <a:rPr lang="ru-RU" sz="2600" dirty="0"/>
              <a:t>Построение модели реального шума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Третий этап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BC4BD3F-E775-491C-8CCD-2F75084C6482}"/>
              </a:ext>
            </a:extLst>
          </p:cNvPr>
          <p:cNvSpPr txBox="1"/>
          <p:nvPr/>
        </p:nvSpPr>
        <p:spPr>
          <a:xfrm>
            <a:off x="273628" y="2956176"/>
            <a:ext cx="1119653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Tx/>
              <a:buChar char="-"/>
            </a:pPr>
            <a:r>
              <a:rPr lang="ru-RU" sz="2000" dirty="0">
                <a:latin typeface="+mn-lt"/>
              </a:rPr>
              <a:t>Подготовка исходных данных (</a:t>
            </a:r>
            <a:r>
              <a:rPr lang="en-US" sz="2000" dirty="0">
                <a:latin typeface="Abadi" panose="020B0604020104020204" pitchFamily="34" charset="0"/>
              </a:rPr>
              <a:t>Canon EOS R, </a:t>
            </a:r>
            <a:r>
              <a:rPr lang="ru-RU" sz="2000" dirty="0">
                <a:latin typeface="+mn-lt"/>
              </a:rPr>
              <a:t>500 </a:t>
            </a:r>
            <a:r>
              <a:rPr lang="en-US" sz="2000" dirty="0">
                <a:latin typeface="Abadi" panose="020B0604020104020204" pitchFamily="34" charset="0"/>
              </a:rPr>
              <a:t>dark-</a:t>
            </a:r>
            <a:r>
              <a:rPr lang="ru-RU" sz="2000" dirty="0">
                <a:latin typeface="+mn-lt"/>
              </a:rPr>
              <a:t>снимков, 1/30</a:t>
            </a:r>
            <a:r>
              <a:rPr lang="en-US" sz="2000" dirty="0">
                <a:latin typeface="Abadi" panose="020B0604020104020204" pitchFamily="34" charset="0"/>
              </a:rPr>
              <a:t>”</a:t>
            </a:r>
            <a:r>
              <a:rPr lang="ru-RU" sz="2000" dirty="0">
                <a:latin typeface="+mn-lt"/>
              </a:rPr>
              <a:t>, </a:t>
            </a:r>
            <a:r>
              <a:rPr lang="en-US" sz="2000" dirty="0">
                <a:latin typeface="Abadi" panose="020B0604020104020204" pitchFamily="34" charset="0"/>
              </a:rPr>
              <a:t>ISO </a:t>
            </a:r>
            <a:r>
              <a:rPr lang="ru-RU" sz="2000" dirty="0">
                <a:latin typeface="+mn-lt"/>
              </a:rPr>
              <a:t>400, 640, 1000, 1200, 3200)</a:t>
            </a:r>
          </a:p>
          <a:p>
            <a:pPr marL="342900" indent="-342900" algn="l">
              <a:buFontTx/>
              <a:buChar char="-"/>
            </a:pPr>
            <a:r>
              <a:rPr lang="ru-RU" sz="2000" dirty="0">
                <a:latin typeface="+mn-lt"/>
              </a:rPr>
              <a:t>Преобразование </a:t>
            </a:r>
            <a:r>
              <a:rPr lang="en-US" sz="2000" dirty="0">
                <a:latin typeface="Abadi" panose="020B0604020104020204" pitchFamily="34" charset="0"/>
              </a:rPr>
              <a:t>RAW </a:t>
            </a:r>
            <a:r>
              <a:rPr lang="ru-RU" sz="2000" dirty="0">
                <a:latin typeface="+mn-lt"/>
              </a:rPr>
              <a:t>в массивы </a:t>
            </a:r>
            <a:r>
              <a:rPr lang="en-US" sz="2000" dirty="0" err="1">
                <a:latin typeface="Abadi" panose="020B0604020104020204" pitchFamily="34" charset="0"/>
              </a:rPr>
              <a:t>numpy</a:t>
            </a:r>
            <a:endParaRPr lang="en-US" sz="2000" dirty="0">
              <a:latin typeface="Abadi" panose="020B0604020104020204" pitchFamily="34" charset="0"/>
            </a:endParaRPr>
          </a:p>
          <a:p>
            <a:pPr marL="342900" indent="-342900" algn="l">
              <a:buFontTx/>
              <a:buChar char="-"/>
            </a:pPr>
            <a:r>
              <a:rPr lang="ru-RU" sz="2000" dirty="0">
                <a:latin typeface="+mn-lt"/>
              </a:rPr>
              <a:t>Анализ данных. Удаление выбросов</a:t>
            </a:r>
          </a:p>
          <a:p>
            <a:pPr marL="342900" indent="-342900" algn="l">
              <a:buFontTx/>
              <a:buChar char="-"/>
            </a:pPr>
            <a:r>
              <a:rPr lang="ru-RU" sz="2000" dirty="0">
                <a:latin typeface="+mn-lt"/>
              </a:rPr>
              <a:t>Расчет частоты встречаемости каждого из значений интенсивности, расчет вероятностей для каждого из значений интенсивности -</a:t>
            </a:r>
            <a:r>
              <a:rPr lang="en-US" sz="2000" dirty="0">
                <a:latin typeface="Abadi" panose="020B0604020104020204" pitchFamily="34" charset="0"/>
              </a:rPr>
              <a:t>&gt; </a:t>
            </a:r>
            <a:r>
              <a:rPr lang="ru-RU" sz="2000" dirty="0">
                <a:latin typeface="+mn-lt"/>
              </a:rPr>
              <a:t>модель распределения шума по интенсивностям пикселей в виде «вектор значений – вектор вероятностей»</a:t>
            </a:r>
          </a:p>
          <a:p>
            <a:pPr marL="342900" indent="-342900" algn="l">
              <a:buFontTx/>
              <a:buChar char="-"/>
            </a:pPr>
            <a:r>
              <a:rPr lang="ru-RU" sz="2000" dirty="0">
                <a:latin typeface="+mn-lt"/>
              </a:rPr>
              <a:t>Построение генератора</a:t>
            </a:r>
          </a:p>
          <a:p>
            <a:pPr marL="342900" indent="-342900" algn="l">
              <a:buFontTx/>
              <a:buChar char="-"/>
            </a:pPr>
            <a:r>
              <a:rPr lang="ru-RU" sz="2000" dirty="0">
                <a:latin typeface="+mn-lt"/>
              </a:rPr>
              <a:t>Применение генератора для формирования зашумленных изображений обучающей/тестовой и валидационной выборок.</a:t>
            </a:r>
          </a:p>
          <a:p>
            <a:pPr marL="342900" indent="-342900" algn="l">
              <a:buFontTx/>
              <a:buChar char="-"/>
            </a:pPr>
            <a:endParaRPr lang="en-US" sz="2000" dirty="0">
              <a:latin typeface="Abadi" panose="020B06040201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F911AD-91A9-4FA1-B96E-721AB53E152B}"/>
              </a:ext>
            </a:extLst>
          </p:cNvPr>
          <p:cNvSpPr txBox="1"/>
          <p:nvPr/>
        </p:nvSpPr>
        <p:spPr>
          <a:xfrm>
            <a:off x="273629" y="1915445"/>
            <a:ext cx="11464772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l"/>
            <a:r>
              <a:rPr lang="ru-RU" sz="1800" dirty="0">
                <a:solidFill>
                  <a:schemeClr val="bg1"/>
                </a:solidFill>
                <a:latin typeface="+mn-lt"/>
              </a:rPr>
              <a:t>Идея: используя картину шума с реального сенсора цифровой камеры построить модель, на основе которой реализовать генератор и использовать его для формирования зашумленных изображений для обучения сети </a:t>
            </a:r>
          </a:p>
        </p:txBody>
      </p:sp>
    </p:spTree>
    <p:extLst>
      <p:ext uri="{BB962C8B-B14F-4D97-AF65-F5344CB8AC3E}">
        <p14:creationId xmlns:p14="http://schemas.microsoft.com/office/powerpoint/2010/main" val="288506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2E8A5C6-F120-492A-B908-124489466D7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06357" y="1330759"/>
            <a:ext cx="11196533" cy="584686"/>
          </a:xfrm>
        </p:spPr>
        <p:txBody>
          <a:bodyPr>
            <a:normAutofit/>
          </a:bodyPr>
          <a:lstStyle/>
          <a:p>
            <a:r>
              <a:rPr lang="ru-RU" sz="2600" dirty="0"/>
              <a:t>Построение модели реального шума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Третий этап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079B0C4-1CF2-43AB-A754-B04A27498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58" y="2110911"/>
            <a:ext cx="5736610" cy="299580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AE32B7A-5031-4066-8E93-873D0AED6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670" y="2201333"/>
            <a:ext cx="5973974" cy="29362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1F1A75-DBA7-4F35-8BD9-DF626371D61C}"/>
              </a:ext>
            </a:extLst>
          </p:cNvPr>
          <p:cNvSpPr txBox="1"/>
          <p:nvPr/>
        </p:nvSpPr>
        <p:spPr>
          <a:xfrm>
            <a:off x="494454" y="5302183"/>
            <a:ext cx="543221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300" dirty="0" err="1">
                <a:solidFill>
                  <a:schemeClr val="accent1"/>
                </a:solidFill>
                <a:latin typeface="+mn-lt"/>
              </a:rPr>
              <a:t>Поканальные</a:t>
            </a:r>
            <a:r>
              <a:rPr lang="ru-RU" sz="2300" dirty="0">
                <a:solidFill>
                  <a:schemeClr val="accent1"/>
                </a:solidFill>
                <a:latin typeface="+mn-lt"/>
              </a:rPr>
              <a:t> гистограммы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2688D8-BF95-4387-B401-0F6E1ECFCEDD}"/>
              </a:ext>
            </a:extLst>
          </p:cNvPr>
          <p:cNvSpPr txBox="1"/>
          <p:nvPr/>
        </p:nvSpPr>
        <p:spPr>
          <a:xfrm>
            <a:off x="6265334" y="5304103"/>
            <a:ext cx="572031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300" dirty="0" err="1">
                <a:solidFill>
                  <a:schemeClr val="accent1"/>
                </a:solidFill>
                <a:latin typeface="+mn-lt"/>
              </a:rPr>
              <a:t>Поканальные</a:t>
            </a:r>
            <a:r>
              <a:rPr lang="ru-RU" sz="2300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sz="2300" dirty="0">
                <a:solidFill>
                  <a:schemeClr val="accent1"/>
                </a:solidFill>
                <a:latin typeface="Abadi" panose="020B0604020104020204" pitchFamily="34" charset="0"/>
              </a:rPr>
              <a:t>boxplot</a:t>
            </a:r>
            <a:endParaRPr lang="ru-RU" sz="2300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5610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2E8A5C6-F120-492A-B908-124489466D7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06357" y="1330759"/>
            <a:ext cx="11196533" cy="584686"/>
          </a:xfrm>
        </p:spPr>
        <p:txBody>
          <a:bodyPr>
            <a:normAutofit/>
          </a:bodyPr>
          <a:lstStyle/>
          <a:p>
            <a:r>
              <a:rPr lang="ru-RU" sz="2600" dirty="0"/>
              <a:t>Построение модели реального шума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Третий этап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91F1A75-DBA7-4F35-8BD9-DF626371D61C}"/>
              </a:ext>
            </a:extLst>
          </p:cNvPr>
          <p:cNvSpPr txBox="1"/>
          <p:nvPr/>
        </p:nvSpPr>
        <p:spPr>
          <a:xfrm>
            <a:off x="273628" y="5260904"/>
            <a:ext cx="519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solidFill>
                  <a:schemeClr val="accent1"/>
                </a:solidFill>
                <a:latin typeface="+mn-lt"/>
              </a:rPr>
              <a:t>Интенсивность/вероятность для реального шума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8E3292-3C2B-4574-BE88-61E1BA7CF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95" y="2247340"/>
            <a:ext cx="5333175" cy="26430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1FC0D1-ED2C-46B9-83EB-7BBA7EBF9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066" y="2247340"/>
            <a:ext cx="5333175" cy="26252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AFBA1E8-9DA6-42F5-ABE8-470CD1F29468}"/>
              </a:ext>
            </a:extLst>
          </p:cNvPr>
          <p:cNvSpPr txBox="1"/>
          <p:nvPr/>
        </p:nvSpPr>
        <p:spPr>
          <a:xfrm>
            <a:off x="6516099" y="5260904"/>
            <a:ext cx="5199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solidFill>
                  <a:schemeClr val="accent1"/>
                </a:solidFill>
                <a:latin typeface="+mn-lt"/>
              </a:rPr>
              <a:t>Интенсивность/вероятность смоделированного шума</a:t>
            </a:r>
          </a:p>
        </p:txBody>
      </p:sp>
    </p:spTree>
    <p:extLst>
      <p:ext uri="{BB962C8B-B14F-4D97-AF65-F5344CB8AC3E}">
        <p14:creationId xmlns:p14="http://schemas.microsoft.com/office/powerpoint/2010/main" val="153761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2507</TotalTime>
  <Words>773</Words>
  <Application>Microsoft Office PowerPoint</Application>
  <PresentationFormat>Широкоэкранный</PresentationFormat>
  <Paragraphs>211</Paragraphs>
  <Slides>16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5" baseType="lpstr">
      <vt:lpstr>Times New Roman</vt:lpstr>
      <vt:lpstr>Noto Sans Symbols</vt:lpstr>
      <vt:lpstr>Arial</vt:lpstr>
      <vt:lpstr>ALS Sector Regular</vt:lpstr>
      <vt:lpstr>Open Sans</vt:lpstr>
      <vt:lpstr>Cambria Math</vt:lpstr>
      <vt:lpstr>ALS Sector Bold</vt:lpstr>
      <vt:lpstr>Abadi</vt:lpstr>
      <vt:lpstr>If,kjyVUNE_28012021</vt:lpstr>
      <vt:lpstr>Применение алгоритмов глубокого обучения к задачам шумопонижения изображений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Vasily Lavrentyev</cp:lastModifiedBy>
  <cp:revision>127</cp:revision>
  <dcterms:created xsi:type="dcterms:W3CDTF">2021-02-24T09:03:25Z</dcterms:created>
  <dcterms:modified xsi:type="dcterms:W3CDTF">2023-04-28T10:02:25Z</dcterms:modified>
</cp:coreProperties>
</file>